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modernComment_101_E1825794.xml" ContentType="application/vnd.ms-powerpoint.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12" r:id="rId1"/>
  </p:sldMasterIdLst>
  <p:notesMasterIdLst>
    <p:notesMasterId r:id="rId37"/>
  </p:notesMasterIdLst>
  <p:sldIdLst>
    <p:sldId id="256" r:id="rId2"/>
    <p:sldId id="257" r:id="rId3"/>
    <p:sldId id="261" r:id="rId4"/>
    <p:sldId id="258" r:id="rId5"/>
    <p:sldId id="260" r:id="rId6"/>
    <p:sldId id="290" r:id="rId7"/>
    <p:sldId id="262" r:id="rId8"/>
    <p:sldId id="289" r:id="rId9"/>
    <p:sldId id="264" r:id="rId10"/>
    <p:sldId id="263" r:id="rId11"/>
    <p:sldId id="268" r:id="rId12"/>
    <p:sldId id="259" r:id="rId13"/>
    <p:sldId id="266" r:id="rId14"/>
    <p:sldId id="269" r:id="rId15"/>
    <p:sldId id="270" r:id="rId16"/>
    <p:sldId id="273" r:id="rId17"/>
    <p:sldId id="275" r:id="rId18"/>
    <p:sldId id="265" r:id="rId19"/>
    <p:sldId id="278" r:id="rId20"/>
    <p:sldId id="287" r:id="rId21"/>
    <p:sldId id="274" r:id="rId22"/>
    <p:sldId id="272" r:id="rId23"/>
    <p:sldId id="288" r:id="rId24"/>
    <p:sldId id="271" r:id="rId25"/>
    <p:sldId id="291" r:id="rId26"/>
    <p:sldId id="277" r:id="rId27"/>
    <p:sldId id="276" r:id="rId28"/>
    <p:sldId id="279" r:id="rId29"/>
    <p:sldId id="280" r:id="rId30"/>
    <p:sldId id="283" r:id="rId31"/>
    <p:sldId id="286" r:id="rId32"/>
    <p:sldId id="284" r:id="rId33"/>
    <p:sldId id="285" r:id="rId34"/>
    <p:sldId id="267" r:id="rId35"/>
    <p:sldId id="28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7E26228-B50B-6A48-25D5-16417687ED0F}" name="Karen Walmsley" initials="KW" userId="S::karen.walmsley@eastern-mat.co.uk::3612efcf-4958-42fa-b9fb-6d7ca49d08c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EBFF"/>
    <a:srgbClr val="C1E4FF"/>
    <a:srgbClr val="B3DEFF"/>
    <a:srgbClr val="5EF8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4D4CA5-12B1-4177-BFCD-57469763375F}" v="6" dt="2026-07-15T08:25:35.1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4" autoAdjust="0"/>
    <p:restoredTop sz="90043" autoAdjust="0"/>
  </p:normalViewPr>
  <p:slideViewPr>
    <p:cSldViewPr snapToGrid="0">
      <p:cViewPr varScale="1">
        <p:scale>
          <a:sx n="108" d="100"/>
          <a:sy n="108" d="100"/>
        </p:scale>
        <p:origin x="45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8/10/relationships/authors" Targe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omments/modernComment_101_E1825794.xml><?xml version="1.0" encoding="utf-8"?>
<p188:cmLst xmlns:a="http://schemas.openxmlformats.org/drawingml/2006/main" xmlns:r="http://schemas.openxmlformats.org/officeDocument/2006/relationships" xmlns:p188="http://schemas.microsoft.com/office/powerpoint/2018/8/main">
  <p188:cm id="{F4B319E7-E000-4748-BFC1-F0E6E2995A92}" authorId="{97E26228-B50B-6A48-25D5-16417687ED0F}" created="2025-09-04T08:58:04.032">
    <pc:sldMkLst xmlns:pc="http://schemas.microsoft.com/office/powerpoint/2013/main/command">
      <pc:docMk/>
      <pc:sldMk cId="3783415700" sldId="257"/>
    </pc:sldMkLst>
    <p188:txBody>
      <a:bodyPr/>
      <a:lstStyle/>
      <a:p>
        <a:r>
          <a:rPr lang="en-GB"/>
          <a:t>Alternative slide to the following 2!</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48CF24-FC4A-42CA-BD8C-DFEEB98EB44A}"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4D9AD-4849-4A8C-BF2F-AF65B6E8609B}" type="slidenum">
              <a:rPr lang="en-GB" smtClean="0"/>
              <a:t>‹#›</a:t>
            </a:fld>
            <a:endParaRPr lang="en-GB"/>
          </a:p>
        </p:txBody>
      </p:sp>
    </p:spTree>
    <p:extLst>
      <p:ext uri="{BB962C8B-B14F-4D97-AF65-F5344CB8AC3E}">
        <p14:creationId xmlns:p14="http://schemas.microsoft.com/office/powerpoint/2010/main" val="245229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10</a:t>
            </a:fld>
            <a:endParaRPr lang="en-GB"/>
          </a:p>
        </p:txBody>
      </p:sp>
    </p:spTree>
    <p:extLst>
      <p:ext uri="{BB962C8B-B14F-4D97-AF65-F5344CB8AC3E}">
        <p14:creationId xmlns:p14="http://schemas.microsoft.com/office/powerpoint/2010/main" val="634384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12</a:t>
            </a:fld>
            <a:endParaRPr lang="en-GB"/>
          </a:p>
        </p:txBody>
      </p:sp>
    </p:spTree>
    <p:extLst>
      <p:ext uri="{BB962C8B-B14F-4D97-AF65-F5344CB8AC3E}">
        <p14:creationId xmlns:p14="http://schemas.microsoft.com/office/powerpoint/2010/main" val="882252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14</a:t>
            </a:fld>
            <a:endParaRPr lang="en-GB"/>
          </a:p>
        </p:txBody>
      </p:sp>
    </p:spTree>
    <p:extLst>
      <p:ext uri="{BB962C8B-B14F-4D97-AF65-F5344CB8AC3E}">
        <p14:creationId xmlns:p14="http://schemas.microsoft.com/office/powerpoint/2010/main" val="235098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15</a:t>
            </a:fld>
            <a:endParaRPr lang="en-GB"/>
          </a:p>
        </p:txBody>
      </p:sp>
    </p:spTree>
    <p:extLst>
      <p:ext uri="{BB962C8B-B14F-4D97-AF65-F5344CB8AC3E}">
        <p14:creationId xmlns:p14="http://schemas.microsoft.com/office/powerpoint/2010/main" val="2165974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26</a:t>
            </a:fld>
            <a:endParaRPr lang="en-GB"/>
          </a:p>
        </p:txBody>
      </p:sp>
    </p:spTree>
    <p:extLst>
      <p:ext uri="{BB962C8B-B14F-4D97-AF65-F5344CB8AC3E}">
        <p14:creationId xmlns:p14="http://schemas.microsoft.com/office/powerpoint/2010/main" val="94419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33</a:t>
            </a:fld>
            <a:endParaRPr lang="en-GB"/>
          </a:p>
        </p:txBody>
      </p:sp>
    </p:spTree>
    <p:extLst>
      <p:ext uri="{BB962C8B-B14F-4D97-AF65-F5344CB8AC3E}">
        <p14:creationId xmlns:p14="http://schemas.microsoft.com/office/powerpoint/2010/main" val="747973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54638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2702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572865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305014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9029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441106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69717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31484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2697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55478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7243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9/11/26</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7365400"/>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microsoft.com/office/2018/10/relationships/comments" Target="../comments/modernComment_101_E182579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norfolk.gov.uk/article/40673/Education-health-and-care-EHC-plans" TargetMode="External"/><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s://www.schools.norfolk.gov.uk/article/29964/School-budget-shar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hyperlink" Target="https://csapps.norfolk.gov.uk/BudgetShare/pdf/25/SENMemorandum/1967.pdf" TargetMode="External"/><Relationship Id="rId2" Type="http://schemas.openxmlformats.org/officeDocument/2006/relationships/hyperlink" Target="https://csapps.norfolk.gov.uk/BudgetShare/pdf/25/SENMemorandum/1962.pdf"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hyperlink" Target="https://www.norfolksendiass.org.uk/" TargetMode="External"/><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www.kids.org.uk/" TargetMode="External"/><Relationship Id="rId4" Type="http://schemas.openxmlformats.org/officeDocument/2006/relationships/hyperlink" Target="mailto:senmediation@kids.org.uk"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hyperlink" Target="http://www.norfolkparentpartnership.org.uk/" TargetMode="External"/><Relationship Id="rId7" Type="http://schemas.openxmlformats.org/officeDocument/2006/relationships/image" Target="../media/image3.png"/><Relationship Id="rId2" Type="http://schemas.openxmlformats.org/officeDocument/2006/relationships/hyperlink" Target="file:///nr-fp1/staffhome$/A.Mancini/Downloads/www.norfolk.gov.uk/send"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40.png"/><Relationship Id="rId4" Type="http://schemas.openxmlformats.org/officeDocument/2006/relationships/hyperlink" Target="http://www.gov.uk/government/publications/send-code-of-practice-0-to-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abstract watercolor pattern on a white background">
            <a:extLst>
              <a:ext uri="{FF2B5EF4-FFF2-40B4-BE49-F238E27FC236}">
                <a16:creationId xmlns:a16="http://schemas.microsoft.com/office/drawing/2014/main" id="{CAA7CBC7-B883-9178-00DC-211D750D6DFE}"/>
              </a:ext>
            </a:extLst>
          </p:cNvPr>
          <p:cNvPicPr>
            <a:picLocks noChangeAspect="1"/>
          </p:cNvPicPr>
          <p:nvPr/>
        </p:nvPicPr>
        <p:blipFill>
          <a:blip r:embed="rId2"/>
          <a:srcRect t="14644" b="1086"/>
          <a:stretch>
            <a:fillRect/>
          </a:stretch>
        </p:blipFill>
        <p:spPr>
          <a:xfrm>
            <a:off x="20" y="0"/>
            <a:ext cx="12191980" cy="6857989"/>
          </a:xfrm>
          <a:prstGeom prst="rect">
            <a:avLst/>
          </a:prstGeom>
        </p:spPr>
      </p:pic>
      <p:sp>
        <p:nvSpPr>
          <p:cNvPr id="11"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1" y="1028700"/>
            <a:ext cx="4038600" cy="48006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9" y="4550150"/>
            <a:ext cx="867485" cy="115439"/>
            <a:chOff x="8910933" y="1861308"/>
            <a:chExt cx="867485" cy="115439"/>
          </a:xfrm>
        </p:grpSpPr>
        <p:sp>
          <p:nvSpPr>
            <p:cNvPr id="14" name="Rectangle 1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F5F4F89-0006-658F-5C3E-4A2AF781A252}"/>
              </a:ext>
            </a:extLst>
          </p:cNvPr>
          <p:cNvSpPr>
            <a:spLocks noGrp="1"/>
          </p:cNvSpPr>
          <p:nvPr>
            <p:ph type="ctrTitle"/>
          </p:nvPr>
        </p:nvSpPr>
        <p:spPr>
          <a:xfrm>
            <a:off x="1284487" y="2038317"/>
            <a:ext cx="3690256" cy="2030150"/>
          </a:xfrm>
        </p:spPr>
        <p:txBody>
          <a:bodyPr>
            <a:normAutofit fontScale="90000"/>
          </a:bodyPr>
          <a:lstStyle/>
          <a:p>
            <a:r>
              <a:rPr lang="en-GB" sz="2400" b="1" u="sng" dirty="0">
                <a:latin typeface="Aptos" panose="020B0004020202020204" pitchFamily="34" charset="0"/>
              </a:rPr>
              <a:t>Raleigh INFANT and Admirals Academies </a:t>
            </a:r>
            <a:br>
              <a:rPr lang="en-GB" sz="2400" b="1" u="sng" dirty="0">
                <a:latin typeface="Aptos" panose="020B0004020202020204" pitchFamily="34" charset="0"/>
              </a:rPr>
            </a:br>
            <a:r>
              <a:rPr lang="en-GB" sz="2400" b="1" u="sng" dirty="0">
                <a:latin typeface="Aptos" panose="020B0004020202020204" pitchFamily="34" charset="0"/>
              </a:rPr>
              <a:t>SEND Information Report</a:t>
            </a:r>
            <a:endParaRPr lang="en-GB" sz="2400" dirty="0"/>
          </a:p>
        </p:txBody>
      </p:sp>
      <p:sp>
        <p:nvSpPr>
          <p:cNvPr id="3" name="Subtitle 2">
            <a:extLst>
              <a:ext uri="{FF2B5EF4-FFF2-40B4-BE49-F238E27FC236}">
                <a16:creationId xmlns:a16="http://schemas.microsoft.com/office/drawing/2014/main" id="{F4773951-5AA0-04EA-D5C0-0CBA5324C5ED}"/>
              </a:ext>
            </a:extLst>
          </p:cNvPr>
          <p:cNvSpPr>
            <a:spLocks noGrp="1"/>
          </p:cNvSpPr>
          <p:nvPr>
            <p:ph type="subTitle" idx="1"/>
          </p:nvPr>
        </p:nvSpPr>
        <p:spPr>
          <a:xfrm>
            <a:off x="1473537" y="4082091"/>
            <a:ext cx="3148928" cy="362551"/>
          </a:xfrm>
        </p:spPr>
        <p:txBody>
          <a:bodyPr>
            <a:normAutofit fontScale="92500" lnSpcReduction="10000"/>
          </a:bodyPr>
          <a:lstStyle/>
          <a:p>
            <a:r>
              <a:rPr lang="en-GB" b="1" dirty="0"/>
              <a:t>September 2026</a:t>
            </a:r>
          </a:p>
        </p:txBody>
      </p:sp>
      <p:pic>
        <p:nvPicPr>
          <p:cNvPr id="6" name="Picture 5">
            <a:extLst>
              <a:ext uri="{FF2B5EF4-FFF2-40B4-BE49-F238E27FC236}">
                <a16:creationId xmlns:a16="http://schemas.microsoft.com/office/drawing/2014/main" id="{B863503A-5581-D309-490E-43A709B1D0E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40160" y="5932449"/>
            <a:ext cx="2321295" cy="632042"/>
          </a:xfrm>
          <a:prstGeom prst="rect">
            <a:avLst/>
          </a:prstGeom>
          <a:noFill/>
          <a:ln>
            <a:noFill/>
          </a:ln>
        </p:spPr>
      </p:pic>
      <p:sp>
        <p:nvSpPr>
          <p:cNvPr id="10" name="TextBox 9">
            <a:extLst>
              <a:ext uri="{FF2B5EF4-FFF2-40B4-BE49-F238E27FC236}">
                <a16:creationId xmlns:a16="http://schemas.microsoft.com/office/drawing/2014/main" id="{60BFC0E9-767A-1F1D-9E24-3AC088FA5925}"/>
              </a:ext>
            </a:extLst>
          </p:cNvPr>
          <p:cNvSpPr txBox="1"/>
          <p:nvPr/>
        </p:nvSpPr>
        <p:spPr>
          <a:xfrm>
            <a:off x="1559313" y="4552885"/>
            <a:ext cx="2977376" cy="923330"/>
          </a:xfrm>
          <a:prstGeom prst="rect">
            <a:avLst/>
          </a:prstGeom>
          <a:noFill/>
        </p:spPr>
        <p:txBody>
          <a:bodyPr wrap="square" rtlCol="0">
            <a:spAutoFit/>
          </a:bodyPr>
          <a:lstStyle/>
          <a:p>
            <a:pPr algn="ctr"/>
            <a:r>
              <a:rPr lang="en-GB" b="1" dirty="0"/>
              <a:t>Reporting on academic year 2025-2026</a:t>
            </a:r>
          </a:p>
          <a:p>
            <a:endParaRPr lang="en-GB" dirty="0"/>
          </a:p>
        </p:txBody>
      </p:sp>
      <p:pic>
        <p:nvPicPr>
          <p:cNvPr id="17" name="Picture 16">
            <a:extLst>
              <a:ext uri="{FF2B5EF4-FFF2-40B4-BE49-F238E27FC236}">
                <a16:creationId xmlns:a16="http://schemas.microsoft.com/office/drawing/2014/main" id="{A96455D6-AF39-FB8C-3372-F031603B0B44}"/>
              </a:ext>
            </a:extLst>
          </p:cNvPr>
          <p:cNvPicPr>
            <a:picLocks noChangeAspect="1"/>
          </p:cNvPicPr>
          <p:nvPr/>
        </p:nvPicPr>
        <p:blipFill>
          <a:blip r:embed="rId4"/>
          <a:stretch>
            <a:fillRect/>
          </a:stretch>
        </p:blipFill>
        <p:spPr>
          <a:xfrm>
            <a:off x="2231044" y="1028689"/>
            <a:ext cx="1797142" cy="1111307"/>
          </a:xfrm>
          <a:prstGeom prst="rect">
            <a:avLst/>
          </a:prstGeom>
        </p:spPr>
      </p:pic>
    </p:spTree>
    <p:extLst>
      <p:ext uri="{BB962C8B-B14F-4D97-AF65-F5344CB8AC3E}">
        <p14:creationId xmlns:p14="http://schemas.microsoft.com/office/powerpoint/2010/main" val="3431905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C0D0A14-11C3-5F0C-5F55-16269016B352}"/>
              </a:ext>
            </a:extLst>
          </p:cNvPr>
          <p:cNvSpPr txBox="1"/>
          <p:nvPr/>
        </p:nvSpPr>
        <p:spPr>
          <a:xfrm>
            <a:off x="1003610" y="363065"/>
            <a:ext cx="10147609" cy="4323107"/>
          </a:xfrm>
          <a:prstGeom prst="rect">
            <a:avLst/>
          </a:prstGeom>
          <a:solidFill>
            <a:schemeClr val="accent4">
              <a:lumMod val="40000"/>
              <a:lumOff val="60000"/>
            </a:schemeClr>
          </a:solidFill>
          <a:ln>
            <a:solidFill>
              <a:schemeClr val="tx1"/>
            </a:solidFill>
          </a:ln>
        </p:spPr>
        <p:txBody>
          <a:bodyPr wrap="square">
            <a:spAutoFit/>
          </a:bodyPr>
          <a:lstStyle/>
          <a:p>
            <a:pPr algn="ctr">
              <a:lnSpc>
                <a:spcPct val="107000"/>
              </a:lnSpc>
              <a:spcAft>
                <a:spcPts val="800"/>
              </a:spcAft>
              <a:buNone/>
            </a:pPr>
            <a:r>
              <a:rPr lang="en-GB" sz="2400" dirty="0">
                <a:latin typeface="Arial" panose="020B0604020202020204" pitchFamily="34" charset="0"/>
                <a:cs typeface="Arial" panose="020B0604020202020204" pitchFamily="34" charset="0"/>
              </a:rPr>
              <a:t>Publication Date: September 2026 </a:t>
            </a:r>
          </a:p>
          <a:p>
            <a:pPr algn="ctr">
              <a:lnSpc>
                <a:spcPct val="107000"/>
              </a:lnSpc>
              <a:spcAft>
                <a:spcPts val="800"/>
              </a:spcAft>
              <a:buNone/>
            </a:pPr>
            <a:r>
              <a:rPr lang="en-GB" sz="2400" dirty="0">
                <a:latin typeface="Arial" panose="020B0604020202020204" pitchFamily="34" charset="0"/>
                <a:cs typeface="Arial" panose="020B0604020202020204" pitchFamily="34" charset="0"/>
              </a:rPr>
              <a:t>Review Date: September 2027</a:t>
            </a:r>
          </a:p>
          <a:p>
            <a:pPr algn="ctr">
              <a:lnSpc>
                <a:spcPct val="107000"/>
              </a:lnSpc>
              <a:spcAft>
                <a:spcPts val="800"/>
              </a:spcAft>
              <a:buNone/>
            </a:pPr>
            <a:r>
              <a:rPr lang="en-GB" sz="2400" dirty="0">
                <a:latin typeface="Arial" panose="020B0604020202020204" pitchFamily="34" charset="0"/>
                <a:cs typeface="Arial" panose="020B0604020202020204" pitchFamily="34" charset="0"/>
              </a:rPr>
              <a:t> At Raleigh Infant and Admirals Academies we believe in achievement for all. We want to create an inclusive culture in our school, and we aim to be responsive to the diversity of children’s backgrounds, interests, experience, knowledge and skills, so that all pupils, regardless of individual need, make the best possible progress. </a:t>
            </a:r>
          </a:p>
          <a:p>
            <a:pPr algn="ctr">
              <a:lnSpc>
                <a:spcPct val="107000"/>
              </a:lnSpc>
              <a:spcAft>
                <a:spcPts val="800"/>
              </a:spcAft>
              <a:buNone/>
            </a:pPr>
            <a:r>
              <a:rPr lang="en-GB" sz="2400" dirty="0">
                <a:latin typeface="Arial" panose="020B0604020202020204" pitchFamily="34" charset="0"/>
                <a:cs typeface="Arial" panose="020B0604020202020204" pitchFamily="34" charset="0"/>
              </a:rPr>
              <a:t>This SEND Information Report describes the range of provision and support available for children as and when appropriate. This is subject to change depending on budgetary constraints and policy review. </a:t>
            </a:r>
            <a:endParaRPr lang="en-GB" sz="24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9A2F83B-7820-8EA8-A42C-7074977F0B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34438" y="5455477"/>
            <a:ext cx="2055675" cy="559719"/>
          </a:xfrm>
          <a:prstGeom prst="rect">
            <a:avLst/>
          </a:prstGeom>
          <a:noFill/>
          <a:ln>
            <a:noFill/>
          </a:ln>
        </p:spPr>
      </p:pic>
      <p:pic>
        <p:nvPicPr>
          <p:cNvPr id="2" name="Picture 1">
            <a:extLst>
              <a:ext uri="{FF2B5EF4-FFF2-40B4-BE49-F238E27FC236}">
                <a16:creationId xmlns:a16="http://schemas.microsoft.com/office/drawing/2014/main" id="{21CE65A9-F806-7781-E9C3-86299E3480AC}"/>
              </a:ext>
            </a:extLst>
          </p:cNvPr>
          <p:cNvPicPr>
            <a:picLocks noChangeAspect="1"/>
          </p:cNvPicPr>
          <p:nvPr/>
        </p:nvPicPr>
        <p:blipFill>
          <a:blip r:embed="rId4"/>
          <a:stretch>
            <a:fillRect/>
          </a:stretch>
        </p:blipFill>
        <p:spPr>
          <a:xfrm>
            <a:off x="4282868" y="5208792"/>
            <a:ext cx="1326196" cy="820086"/>
          </a:xfrm>
          <a:prstGeom prst="rect">
            <a:avLst/>
          </a:prstGeom>
        </p:spPr>
      </p:pic>
    </p:spTree>
    <p:extLst>
      <p:ext uri="{BB962C8B-B14F-4D97-AF65-F5344CB8AC3E}">
        <p14:creationId xmlns:p14="http://schemas.microsoft.com/office/powerpoint/2010/main" val="3783415700"/>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5C66E-8F10-9D76-49CB-BA97CBD1C62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D07E42B-6500-CD7F-D641-B3CC169548E2}"/>
              </a:ext>
            </a:extLst>
          </p:cNvPr>
          <p:cNvSpPr txBox="1"/>
          <p:nvPr/>
        </p:nvSpPr>
        <p:spPr>
          <a:xfrm>
            <a:off x="1003610" y="363065"/>
            <a:ext cx="10147609" cy="4353692"/>
          </a:xfrm>
          <a:prstGeom prst="rect">
            <a:avLst/>
          </a:prstGeom>
          <a:solidFill>
            <a:schemeClr val="accent4">
              <a:lumMod val="40000"/>
              <a:lumOff val="60000"/>
            </a:schemeClr>
          </a:solidFill>
          <a:ln>
            <a:solidFill>
              <a:schemeClr val="tx1"/>
            </a:solidFill>
          </a:ln>
        </p:spPr>
        <p:txBody>
          <a:bodyPr wrap="square">
            <a:spAutoFit/>
          </a:bodyPr>
          <a:lstStyle/>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Welcome to our SEND information report which is part of the Norfolk Local Offer for Learners with Special Educational Needs and Disabilities.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At </a:t>
            </a:r>
            <a:r>
              <a:rPr lang="en-GB" dirty="0">
                <a:latin typeface="Calibri" panose="020F0502020204030204" pitchFamily="34" charset="0"/>
                <a:ea typeface="Calibri" panose="020F0502020204030204" pitchFamily="34" charset="0"/>
                <a:cs typeface="Calibri" panose="020F0502020204030204" pitchFamily="34" charset="0"/>
              </a:rPr>
              <a:t>Raleigh Infant and Admirals Academies</a:t>
            </a:r>
            <a:r>
              <a:rPr lang="en-GB" sz="1800" dirty="0">
                <a:effectLst/>
                <a:latin typeface="Calibri" panose="020F0502020204030204" pitchFamily="34" charset="0"/>
                <a:ea typeface="Calibri" panose="020F0502020204030204" pitchFamily="34" charset="0"/>
                <a:cs typeface="Calibri" panose="020F0502020204030204" pitchFamily="34" charset="0"/>
              </a:rPr>
              <a:t>, we embrace the fact that every child is different, and, therefore, the educational needs of every child is different; this is certainly the case for children with Special Educational Needs.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b="1" dirty="0">
                <a:effectLst/>
                <a:latin typeface="Calibri" panose="020F0502020204030204" pitchFamily="34" charset="0"/>
                <a:ea typeface="Calibri" panose="020F0502020204030204" pitchFamily="34" charset="0"/>
                <a:cs typeface="Calibri" panose="020F0502020204030204" pitchFamily="34" charset="0"/>
              </a:rPr>
              <a:t>At </a:t>
            </a:r>
            <a:r>
              <a:rPr lang="en-GB" b="1" dirty="0">
                <a:latin typeface="Calibri" panose="020F0502020204030204" pitchFamily="34" charset="0"/>
                <a:ea typeface="Calibri" panose="020F0502020204030204" pitchFamily="34" charset="0"/>
                <a:cs typeface="Calibri" panose="020F0502020204030204" pitchFamily="34" charset="0"/>
              </a:rPr>
              <a:t>Raleigh Infant and Admirals Academies</a:t>
            </a:r>
            <a:r>
              <a:rPr lang="en-GB" sz="1800" b="1" dirty="0">
                <a:effectLst/>
                <a:latin typeface="Calibri" panose="020F0502020204030204" pitchFamily="34" charset="0"/>
                <a:ea typeface="Calibri" panose="020F0502020204030204" pitchFamily="34" charset="0"/>
                <a:cs typeface="Calibri" panose="020F0502020204030204" pitchFamily="34" charset="0"/>
              </a:rPr>
              <a:t> we believe that: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All children should be valued regardless of their abilities and behaviours.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  All children are entitled to a broad and balanced curriculum which is matched to meet </a:t>
            </a:r>
            <a:r>
              <a:rPr lang="en-GB" dirty="0">
                <a:latin typeface="Calibri" panose="020F0502020204030204" pitchFamily="34" charset="0"/>
                <a:ea typeface="Calibri" panose="020F0502020204030204" pitchFamily="34" charset="0"/>
                <a:cs typeface="Calibri" panose="020F0502020204030204" pitchFamily="34" charset="0"/>
              </a:rPr>
              <a:t>their</a:t>
            </a:r>
            <a:r>
              <a:rPr lang="en-GB" sz="1800" dirty="0">
                <a:effectLst/>
                <a:latin typeface="Calibri" panose="020F0502020204030204" pitchFamily="34" charset="0"/>
                <a:ea typeface="Calibri" panose="020F0502020204030204" pitchFamily="34" charset="0"/>
                <a:cs typeface="Calibri" panose="020F0502020204030204" pitchFamily="34" charset="0"/>
              </a:rPr>
              <a:t> needs.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All teachers are teachers of children with special educational needs.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All children can learn and make progress.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Effective assessment and provision for children with SEND will be secured, in partnership with parents, children, the LA and other partners.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CBABC028-CEA7-C4C0-743A-D3CB34D509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4438" y="5455477"/>
            <a:ext cx="2055675" cy="559719"/>
          </a:xfrm>
          <a:prstGeom prst="rect">
            <a:avLst/>
          </a:prstGeom>
          <a:noFill/>
          <a:ln>
            <a:noFill/>
          </a:ln>
        </p:spPr>
      </p:pic>
      <p:pic>
        <p:nvPicPr>
          <p:cNvPr id="2" name="Picture 1">
            <a:extLst>
              <a:ext uri="{FF2B5EF4-FFF2-40B4-BE49-F238E27FC236}">
                <a16:creationId xmlns:a16="http://schemas.microsoft.com/office/drawing/2014/main" id="{4DFE5120-4985-6E88-ED5F-9D84AFB752F2}"/>
              </a:ext>
            </a:extLst>
          </p:cNvPr>
          <p:cNvPicPr>
            <a:picLocks noChangeAspect="1"/>
          </p:cNvPicPr>
          <p:nvPr/>
        </p:nvPicPr>
        <p:blipFill>
          <a:blip r:embed="rId3"/>
          <a:stretch>
            <a:fillRect/>
          </a:stretch>
        </p:blipFill>
        <p:spPr>
          <a:xfrm>
            <a:off x="4149054" y="5105468"/>
            <a:ext cx="1471160" cy="909728"/>
          </a:xfrm>
          <a:prstGeom prst="rect">
            <a:avLst/>
          </a:prstGeom>
        </p:spPr>
      </p:pic>
    </p:spTree>
    <p:extLst>
      <p:ext uri="{BB962C8B-B14F-4D97-AF65-F5344CB8AC3E}">
        <p14:creationId xmlns:p14="http://schemas.microsoft.com/office/powerpoint/2010/main" val="2971472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F47649-8A65-0AC0-19B0-F5CB4F8CCA19}"/>
              </a:ext>
            </a:extLst>
          </p:cNvPr>
          <p:cNvSpPr txBox="1"/>
          <p:nvPr/>
        </p:nvSpPr>
        <p:spPr>
          <a:xfrm>
            <a:off x="3048000" y="1075545"/>
            <a:ext cx="6096000" cy="3760966"/>
          </a:xfrm>
          <a:prstGeom prst="rect">
            <a:avLst/>
          </a:prstGeom>
          <a:noFill/>
        </p:spPr>
        <p:txBody>
          <a:bodyPr wrap="square">
            <a:spAutoFit/>
          </a:bodyPr>
          <a:lstStyle/>
          <a:p>
            <a:pPr algn="ctr">
              <a:lnSpc>
                <a:spcPct val="107000"/>
              </a:lnSpc>
              <a:spcAft>
                <a:spcPts val="800"/>
              </a:spcAft>
              <a:buNone/>
            </a:pP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This report details our annual offer to learners with SEND.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 be effective it needs the views of all: parents/carers, pupils, governors and staff.</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If you have any comments, please contact: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800" b="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Mr</a:t>
            </a: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G Sadler (Principal) </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or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Mrs V Hall (SENCo)</a:t>
            </a: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Special Educational Needs Co-Ordinator</a:t>
            </a:r>
          </a:p>
          <a:p>
            <a:pPr algn="ctr">
              <a:lnSpc>
                <a:spcPct val="107000"/>
              </a:lnSpc>
              <a:spcAft>
                <a:spcPts val="800"/>
              </a:spcAft>
              <a:buNone/>
            </a:pPr>
            <a:r>
              <a:rPr lang="en-GB"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Ms S Pickrell – Family Support Worker</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p>
          <a:p>
            <a:pPr algn="ctr">
              <a:lnSpc>
                <a:spcPct val="107000"/>
              </a:lnSpc>
              <a:spcAft>
                <a:spcPts val="800"/>
              </a:spcAft>
              <a:buNone/>
            </a:pPr>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Mr D Knight - AC member for SEND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Contact details: Tel – 01842 753279   Email:</a:t>
            </a:r>
            <a:r>
              <a:rPr lang="en-GB"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office@adm.eastern-mat.co.uk</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128075A-AB61-78E7-0383-94F52766AB07}"/>
              </a:ext>
            </a:extLst>
          </p:cNvPr>
          <p:cNvSpPr txBox="1"/>
          <p:nvPr/>
        </p:nvSpPr>
        <p:spPr>
          <a:xfrm>
            <a:off x="1698171" y="5205553"/>
            <a:ext cx="9165771" cy="774507"/>
          </a:xfrm>
          <a:prstGeom prst="rect">
            <a:avLst/>
          </a:prstGeom>
          <a:noFill/>
        </p:spPr>
        <p:txBody>
          <a:bodyPr wrap="square">
            <a:spAutoFit/>
          </a:bodyPr>
          <a:lstStyle/>
          <a:p>
            <a:pPr>
              <a:lnSpc>
                <a:spcPct val="107000"/>
              </a:lnSpc>
              <a:spcAft>
                <a:spcPts val="800"/>
              </a:spcAft>
              <a:buNone/>
            </a:pP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Approved by:  </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Greg Sadler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Date: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Last reviewed: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2025</a:t>
            </a: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Next review due by: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2027</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E2C8CE45-6970-B548-2BC8-D84A613106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2" name="Picture 1">
            <a:extLst>
              <a:ext uri="{FF2B5EF4-FFF2-40B4-BE49-F238E27FC236}">
                <a16:creationId xmlns:a16="http://schemas.microsoft.com/office/drawing/2014/main" id="{25D72B43-A53E-BFA4-1F4B-81BB125AF506}"/>
              </a:ext>
            </a:extLst>
          </p:cNvPr>
          <p:cNvPicPr>
            <a:picLocks noChangeAspect="1"/>
          </p:cNvPicPr>
          <p:nvPr/>
        </p:nvPicPr>
        <p:blipFill>
          <a:blip r:embed="rId3"/>
          <a:stretch>
            <a:fillRect/>
          </a:stretch>
        </p:blipFill>
        <p:spPr>
          <a:xfrm>
            <a:off x="350070" y="322286"/>
            <a:ext cx="1348101" cy="833631"/>
          </a:xfrm>
          <a:prstGeom prst="rect">
            <a:avLst/>
          </a:prstGeom>
        </p:spPr>
      </p:pic>
    </p:spTree>
    <p:extLst>
      <p:ext uri="{BB962C8B-B14F-4D97-AF65-F5344CB8AC3E}">
        <p14:creationId xmlns:p14="http://schemas.microsoft.com/office/powerpoint/2010/main" val="4054091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52D9A-4D57-6F3F-C1B5-11CBD78D73D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93D8458-8885-315F-808B-B98AD32C570E}"/>
              </a:ext>
            </a:extLst>
          </p:cNvPr>
          <p:cNvSpPr txBox="1"/>
          <p:nvPr/>
        </p:nvSpPr>
        <p:spPr>
          <a:xfrm>
            <a:off x="2830286" y="293165"/>
            <a:ext cx="6868886" cy="584775"/>
          </a:xfrm>
          <a:prstGeom prst="rect">
            <a:avLst/>
          </a:prstGeom>
          <a:noFill/>
        </p:spPr>
        <p:txBody>
          <a:bodyPr wrap="square" rtlCol="0">
            <a:spAutoFit/>
          </a:bodyPr>
          <a:lstStyle/>
          <a:p>
            <a:r>
              <a:rPr lang="en-GB" sz="3200" dirty="0">
                <a:solidFill>
                  <a:srgbClr val="002060"/>
                </a:solidFill>
                <a:latin typeface="Arial" panose="020B0604020202020204" pitchFamily="34" charset="0"/>
                <a:cs typeface="Arial" panose="020B0604020202020204" pitchFamily="34" charset="0"/>
              </a:rPr>
              <a:t>SEND Information Report Contents</a:t>
            </a:r>
          </a:p>
        </p:txBody>
      </p:sp>
      <p:pic>
        <p:nvPicPr>
          <p:cNvPr id="4" name="Picture 3">
            <a:extLst>
              <a:ext uri="{FF2B5EF4-FFF2-40B4-BE49-F238E27FC236}">
                <a16:creationId xmlns:a16="http://schemas.microsoft.com/office/drawing/2014/main" id="{894F9D97-7E9A-BC18-A243-C80EC30E76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5" name="Picture 4">
            <a:extLst>
              <a:ext uri="{FF2B5EF4-FFF2-40B4-BE49-F238E27FC236}">
                <a16:creationId xmlns:a16="http://schemas.microsoft.com/office/drawing/2014/main" id="{19232A7C-668D-D63A-F51F-8D9A1CDF454D}"/>
              </a:ext>
            </a:extLst>
          </p:cNvPr>
          <p:cNvPicPr>
            <a:picLocks noChangeAspect="1"/>
          </p:cNvPicPr>
          <p:nvPr/>
        </p:nvPicPr>
        <p:blipFill>
          <a:blip r:embed="rId3"/>
          <a:stretch>
            <a:fillRect/>
          </a:stretch>
        </p:blipFill>
        <p:spPr>
          <a:xfrm>
            <a:off x="350070" y="293165"/>
            <a:ext cx="1348101" cy="833631"/>
          </a:xfrm>
          <a:prstGeom prst="rect">
            <a:avLst/>
          </a:prstGeom>
        </p:spPr>
      </p:pic>
      <p:pic>
        <p:nvPicPr>
          <p:cNvPr id="6" name="Picture 5">
            <a:extLst>
              <a:ext uri="{FF2B5EF4-FFF2-40B4-BE49-F238E27FC236}">
                <a16:creationId xmlns:a16="http://schemas.microsoft.com/office/drawing/2014/main" id="{54D0BC95-234D-69EC-D1CC-944D67AAB749}"/>
              </a:ext>
            </a:extLst>
          </p:cNvPr>
          <p:cNvPicPr>
            <a:picLocks noChangeAspect="1"/>
          </p:cNvPicPr>
          <p:nvPr/>
        </p:nvPicPr>
        <p:blipFill>
          <a:blip r:embed="rId4"/>
          <a:stretch>
            <a:fillRect/>
          </a:stretch>
        </p:blipFill>
        <p:spPr>
          <a:xfrm>
            <a:off x="2559701" y="877940"/>
            <a:ext cx="7072598" cy="5812792"/>
          </a:xfrm>
          <a:prstGeom prst="rect">
            <a:avLst/>
          </a:prstGeom>
        </p:spPr>
      </p:pic>
    </p:spTree>
    <p:extLst>
      <p:ext uri="{BB962C8B-B14F-4D97-AF65-F5344CB8AC3E}">
        <p14:creationId xmlns:p14="http://schemas.microsoft.com/office/powerpoint/2010/main" val="584676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8D109-1B18-CB5D-C8DA-8B0F9E5E752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27BC13D-1A80-86B4-0BB0-25A280592D0D}"/>
              </a:ext>
            </a:extLst>
          </p:cNvPr>
          <p:cNvSpPr txBox="1"/>
          <p:nvPr/>
        </p:nvSpPr>
        <p:spPr>
          <a:xfrm>
            <a:off x="3286747" y="486189"/>
            <a:ext cx="6096000" cy="461665"/>
          </a:xfrm>
          <a:prstGeom prst="rect">
            <a:avLst/>
          </a:prstGeom>
          <a:noFill/>
        </p:spPr>
        <p:txBody>
          <a:bodyPr wrap="square">
            <a:spAutoFit/>
          </a:bodyPr>
          <a:lstStyle/>
          <a:p>
            <a:r>
              <a:rPr lang="en-GB" sz="2400" b="1" u="sng" dirty="0">
                <a:solidFill>
                  <a:srgbClr val="002060"/>
                </a:solidFill>
                <a:latin typeface="Arial" panose="020B0604020202020204" pitchFamily="34" charset="0"/>
                <a:cs typeface="Arial" panose="020B0604020202020204" pitchFamily="34" charset="0"/>
              </a:rPr>
              <a:t>Our SEND profiles for 2025-2026</a:t>
            </a:r>
          </a:p>
        </p:txBody>
      </p:sp>
      <p:pic>
        <p:nvPicPr>
          <p:cNvPr id="5" name="Picture 4">
            <a:extLst>
              <a:ext uri="{FF2B5EF4-FFF2-40B4-BE49-F238E27FC236}">
                <a16:creationId xmlns:a16="http://schemas.microsoft.com/office/drawing/2014/main" id="{39320F01-7AD7-CD1E-B478-74AFACEB56D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sp>
        <p:nvSpPr>
          <p:cNvPr id="12" name="TextBox 11">
            <a:extLst>
              <a:ext uri="{FF2B5EF4-FFF2-40B4-BE49-F238E27FC236}">
                <a16:creationId xmlns:a16="http://schemas.microsoft.com/office/drawing/2014/main" id="{653C312C-6732-4081-0546-6A2EA19E660A}"/>
              </a:ext>
            </a:extLst>
          </p:cNvPr>
          <p:cNvSpPr txBox="1"/>
          <p:nvPr/>
        </p:nvSpPr>
        <p:spPr>
          <a:xfrm>
            <a:off x="1236477" y="1399698"/>
            <a:ext cx="9445083" cy="830997"/>
          </a:xfrm>
          <a:prstGeom prst="rect">
            <a:avLst/>
          </a:prstGeom>
          <a:noFill/>
        </p:spPr>
        <p:txBody>
          <a:bodyPr wrap="square">
            <a:spAutoFit/>
          </a:bodyPr>
          <a:lstStyle/>
          <a:p>
            <a:pPr algn="ctr"/>
            <a:r>
              <a:rPr lang="en-GB" sz="2400" b="1" dirty="0">
                <a:solidFill>
                  <a:srgbClr val="002060"/>
                </a:solidFill>
                <a:latin typeface="Aptos" panose="020B0004020202020204" pitchFamily="34" charset="0"/>
              </a:rPr>
              <a:t>Our SEND profiles compared with National Data </a:t>
            </a:r>
          </a:p>
          <a:p>
            <a:pPr algn="ctr"/>
            <a:r>
              <a:rPr lang="en-GB" sz="2400" b="1" dirty="0">
                <a:solidFill>
                  <a:srgbClr val="002060"/>
                </a:solidFill>
                <a:latin typeface="Aptos" panose="020B0004020202020204" pitchFamily="34" charset="0"/>
              </a:rPr>
              <a:t>(June 2026)</a:t>
            </a:r>
          </a:p>
        </p:txBody>
      </p:sp>
      <p:pic>
        <p:nvPicPr>
          <p:cNvPr id="8" name="Picture 7">
            <a:extLst>
              <a:ext uri="{FF2B5EF4-FFF2-40B4-BE49-F238E27FC236}">
                <a16:creationId xmlns:a16="http://schemas.microsoft.com/office/drawing/2014/main" id="{924D7CD9-5004-F079-6242-0F109D0669B3}"/>
              </a:ext>
            </a:extLst>
          </p:cNvPr>
          <p:cNvPicPr>
            <a:picLocks noChangeAspect="1"/>
          </p:cNvPicPr>
          <p:nvPr/>
        </p:nvPicPr>
        <p:blipFill>
          <a:blip r:embed="rId3"/>
          <a:stretch>
            <a:fillRect/>
          </a:stretch>
        </p:blipFill>
        <p:spPr>
          <a:xfrm>
            <a:off x="3385210" y="2230695"/>
            <a:ext cx="5147615" cy="4208523"/>
          </a:xfrm>
          <a:prstGeom prst="rect">
            <a:avLst/>
          </a:prstGeom>
        </p:spPr>
      </p:pic>
    </p:spTree>
    <p:extLst>
      <p:ext uri="{BB962C8B-B14F-4D97-AF65-F5344CB8AC3E}">
        <p14:creationId xmlns:p14="http://schemas.microsoft.com/office/powerpoint/2010/main" val="3442709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D9C1F-40E9-991E-4E5A-A61D24A72C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4C3F4C-B17F-DB1A-E9B4-F7AD85D46CB5}"/>
              </a:ext>
            </a:extLst>
          </p:cNvPr>
          <p:cNvSpPr txBox="1"/>
          <p:nvPr/>
        </p:nvSpPr>
        <p:spPr>
          <a:xfrm>
            <a:off x="3124200" y="414049"/>
            <a:ext cx="6096000" cy="461665"/>
          </a:xfrm>
          <a:prstGeom prst="rect">
            <a:avLst/>
          </a:prstGeom>
          <a:noFill/>
        </p:spPr>
        <p:txBody>
          <a:bodyPr wrap="square">
            <a:spAutoFit/>
          </a:bodyPr>
          <a:lstStyle/>
          <a:p>
            <a:r>
              <a:rPr lang="en-GB" sz="2400" b="1" u="sng" dirty="0">
                <a:solidFill>
                  <a:srgbClr val="002060"/>
                </a:solidFill>
                <a:latin typeface="Arial" panose="020B0604020202020204" pitchFamily="34" charset="0"/>
                <a:cs typeface="Arial" panose="020B0604020202020204" pitchFamily="34" charset="0"/>
              </a:rPr>
              <a:t>Our SEND profiles for 2025-2026</a:t>
            </a:r>
          </a:p>
        </p:txBody>
      </p:sp>
      <p:pic>
        <p:nvPicPr>
          <p:cNvPr id="5" name="Picture 4">
            <a:extLst>
              <a:ext uri="{FF2B5EF4-FFF2-40B4-BE49-F238E27FC236}">
                <a16:creationId xmlns:a16="http://schemas.microsoft.com/office/drawing/2014/main" id="{F273FBDE-62EB-0075-87F5-239EB832F8D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sp>
        <p:nvSpPr>
          <p:cNvPr id="8" name="TextBox 7">
            <a:extLst>
              <a:ext uri="{FF2B5EF4-FFF2-40B4-BE49-F238E27FC236}">
                <a16:creationId xmlns:a16="http://schemas.microsoft.com/office/drawing/2014/main" id="{AD18D32C-AE49-84A4-81E4-2E7AD85D0C8D}"/>
              </a:ext>
            </a:extLst>
          </p:cNvPr>
          <p:cNvSpPr txBox="1"/>
          <p:nvPr/>
        </p:nvSpPr>
        <p:spPr>
          <a:xfrm>
            <a:off x="1105828" y="1779604"/>
            <a:ext cx="4036741" cy="1323439"/>
          </a:xfrm>
          <a:prstGeom prst="rect">
            <a:avLst/>
          </a:prstGeom>
          <a:solidFill>
            <a:srgbClr val="C1E4FF"/>
          </a:solidFill>
        </p:spPr>
        <p:txBody>
          <a:bodyPr wrap="square" rtlCol="0">
            <a:spAutoFit/>
          </a:bodyPr>
          <a:lstStyle/>
          <a:p>
            <a:pPr algn="ctr"/>
            <a:r>
              <a:rPr lang="en-GB" sz="2000" b="1" dirty="0">
                <a:latin typeface="Aptos" panose="020B0004020202020204" pitchFamily="34" charset="0"/>
              </a:rPr>
              <a:t>23% of children at Raleigh Infant Academy have a primary identified area of need; the breakdown is shown here.</a:t>
            </a:r>
          </a:p>
        </p:txBody>
      </p:sp>
      <p:pic>
        <p:nvPicPr>
          <p:cNvPr id="2" name="Picture 1">
            <a:extLst>
              <a:ext uri="{FF2B5EF4-FFF2-40B4-BE49-F238E27FC236}">
                <a16:creationId xmlns:a16="http://schemas.microsoft.com/office/drawing/2014/main" id="{F5565ECE-3A28-C9AD-B78C-9E6849AD412F}"/>
              </a:ext>
            </a:extLst>
          </p:cNvPr>
          <p:cNvPicPr>
            <a:picLocks noChangeAspect="1"/>
          </p:cNvPicPr>
          <p:nvPr/>
        </p:nvPicPr>
        <p:blipFill>
          <a:blip r:embed="rId3"/>
          <a:stretch>
            <a:fillRect/>
          </a:stretch>
        </p:blipFill>
        <p:spPr>
          <a:xfrm>
            <a:off x="350070" y="322286"/>
            <a:ext cx="1348101" cy="833631"/>
          </a:xfrm>
          <a:prstGeom prst="rect">
            <a:avLst/>
          </a:prstGeom>
        </p:spPr>
      </p:pic>
      <p:sp>
        <p:nvSpPr>
          <p:cNvPr id="11" name="TextBox 10">
            <a:extLst>
              <a:ext uri="{FF2B5EF4-FFF2-40B4-BE49-F238E27FC236}">
                <a16:creationId xmlns:a16="http://schemas.microsoft.com/office/drawing/2014/main" id="{F7B6AA8E-DDBC-298E-D70D-6FB75593C07B}"/>
              </a:ext>
            </a:extLst>
          </p:cNvPr>
          <p:cNvSpPr txBox="1"/>
          <p:nvPr/>
        </p:nvSpPr>
        <p:spPr>
          <a:xfrm>
            <a:off x="6878222" y="1759169"/>
            <a:ext cx="4036741" cy="1323439"/>
          </a:xfrm>
          <a:prstGeom prst="rect">
            <a:avLst/>
          </a:prstGeom>
          <a:solidFill>
            <a:srgbClr val="C1E4FF"/>
          </a:solidFill>
        </p:spPr>
        <p:txBody>
          <a:bodyPr wrap="square" rtlCol="0">
            <a:spAutoFit/>
          </a:bodyPr>
          <a:lstStyle/>
          <a:p>
            <a:pPr algn="ctr"/>
            <a:r>
              <a:rPr lang="en-GB" sz="2000" b="1" dirty="0">
                <a:latin typeface="Aptos" panose="020B0004020202020204" pitchFamily="34" charset="0"/>
              </a:rPr>
              <a:t>27% of children at Admirals Academy have a primary identified area of need; the breakdown is shown here.</a:t>
            </a:r>
          </a:p>
        </p:txBody>
      </p:sp>
      <p:pic>
        <p:nvPicPr>
          <p:cNvPr id="7" name="Picture 6">
            <a:extLst>
              <a:ext uri="{FF2B5EF4-FFF2-40B4-BE49-F238E27FC236}">
                <a16:creationId xmlns:a16="http://schemas.microsoft.com/office/drawing/2014/main" id="{2DB616A1-A431-DDE1-E918-B05AFF79ECF8}"/>
              </a:ext>
            </a:extLst>
          </p:cNvPr>
          <p:cNvPicPr>
            <a:picLocks noChangeAspect="1"/>
          </p:cNvPicPr>
          <p:nvPr/>
        </p:nvPicPr>
        <p:blipFill>
          <a:blip r:embed="rId4"/>
          <a:stretch>
            <a:fillRect/>
          </a:stretch>
        </p:blipFill>
        <p:spPr>
          <a:xfrm>
            <a:off x="6524746" y="3357844"/>
            <a:ext cx="4743694" cy="3162463"/>
          </a:xfrm>
          <a:prstGeom prst="rect">
            <a:avLst/>
          </a:prstGeom>
        </p:spPr>
      </p:pic>
      <p:pic>
        <p:nvPicPr>
          <p:cNvPr id="12" name="Picture 11">
            <a:extLst>
              <a:ext uri="{FF2B5EF4-FFF2-40B4-BE49-F238E27FC236}">
                <a16:creationId xmlns:a16="http://schemas.microsoft.com/office/drawing/2014/main" id="{99084BBD-4B06-4173-1A8B-782F3996F248}"/>
              </a:ext>
            </a:extLst>
          </p:cNvPr>
          <p:cNvPicPr>
            <a:picLocks noChangeAspect="1"/>
          </p:cNvPicPr>
          <p:nvPr/>
        </p:nvPicPr>
        <p:blipFill>
          <a:blip r:embed="rId5"/>
          <a:stretch>
            <a:fillRect/>
          </a:stretch>
        </p:blipFill>
        <p:spPr>
          <a:xfrm>
            <a:off x="780929" y="3383246"/>
            <a:ext cx="4686541" cy="3111660"/>
          </a:xfrm>
          <a:prstGeom prst="rect">
            <a:avLst/>
          </a:prstGeom>
        </p:spPr>
      </p:pic>
    </p:spTree>
    <p:extLst>
      <p:ext uri="{BB962C8B-B14F-4D97-AF65-F5344CB8AC3E}">
        <p14:creationId xmlns:p14="http://schemas.microsoft.com/office/powerpoint/2010/main" val="2263402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D1325-E435-502E-B11E-D5B4155D712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6FFDFDD-1DAE-2D37-CA82-1628CE0748CA}"/>
              </a:ext>
            </a:extLst>
          </p:cNvPr>
          <p:cNvSpPr txBox="1"/>
          <p:nvPr/>
        </p:nvSpPr>
        <p:spPr>
          <a:xfrm>
            <a:off x="3124200" y="414049"/>
            <a:ext cx="6096000" cy="461665"/>
          </a:xfrm>
          <a:prstGeom prst="rect">
            <a:avLst/>
          </a:prstGeom>
          <a:noFill/>
        </p:spPr>
        <p:txBody>
          <a:bodyPr wrap="square">
            <a:spAutoFit/>
          </a:bodyPr>
          <a:lstStyle/>
          <a:p>
            <a:r>
              <a:rPr lang="en-GB" sz="2400" b="1" u="sng" dirty="0">
                <a:solidFill>
                  <a:srgbClr val="002060"/>
                </a:solidFill>
                <a:latin typeface="Arial" panose="020B0604020202020204" pitchFamily="34" charset="0"/>
                <a:cs typeface="Arial" panose="020B0604020202020204" pitchFamily="34" charset="0"/>
              </a:rPr>
              <a:t>Our SEND profiles for 2025-2026</a:t>
            </a:r>
          </a:p>
        </p:txBody>
      </p:sp>
      <p:pic>
        <p:nvPicPr>
          <p:cNvPr id="5" name="Picture 4">
            <a:extLst>
              <a:ext uri="{FF2B5EF4-FFF2-40B4-BE49-F238E27FC236}">
                <a16:creationId xmlns:a16="http://schemas.microsoft.com/office/drawing/2014/main" id="{D4B52FF1-9596-2D4E-8AE7-886760EB7D1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sp>
        <p:nvSpPr>
          <p:cNvPr id="10" name="TextBox 9">
            <a:extLst>
              <a:ext uri="{FF2B5EF4-FFF2-40B4-BE49-F238E27FC236}">
                <a16:creationId xmlns:a16="http://schemas.microsoft.com/office/drawing/2014/main" id="{FD869176-2B12-28F5-5ADB-4563DA1DA571}"/>
              </a:ext>
            </a:extLst>
          </p:cNvPr>
          <p:cNvSpPr txBox="1"/>
          <p:nvPr/>
        </p:nvSpPr>
        <p:spPr>
          <a:xfrm>
            <a:off x="1243795" y="1611109"/>
            <a:ext cx="4104018" cy="1200329"/>
          </a:xfrm>
          <a:prstGeom prst="rect">
            <a:avLst/>
          </a:prstGeom>
          <a:solidFill>
            <a:srgbClr val="C1E4FF"/>
          </a:solidFill>
          <a:ln>
            <a:solidFill>
              <a:schemeClr val="tx1"/>
            </a:solidFill>
          </a:ln>
        </p:spPr>
        <p:txBody>
          <a:bodyPr wrap="square">
            <a:spAutoFit/>
          </a:bodyPr>
          <a:lstStyle/>
          <a:p>
            <a:pPr algn="ctr"/>
            <a:r>
              <a:rPr lang="en-GB" b="1" dirty="0">
                <a:latin typeface="Aptos" panose="020B0004020202020204" pitchFamily="34" charset="0"/>
              </a:rPr>
              <a:t>2</a:t>
            </a:r>
            <a:r>
              <a:rPr lang="en-GB" sz="1800" b="1" dirty="0">
                <a:latin typeface="Aptos" panose="020B0004020202020204" pitchFamily="34" charset="0"/>
              </a:rPr>
              <a:t>% of children at </a:t>
            </a:r>
            <a:r>
              <a:rPr lang="en-GB" b="1" dirty="0">
                <a:latin typeface="Aptos" panose="020B0004020202020204" pitchFamily="34" charset="0"/>
              </a:rPr>
              <a:t>Raleigh</a:t>
            </a:r>
            <a:r>
              <a:rPr lang="en-GB" sz="1800" b="1" dirty="0">
                <a:latin typeface="Aptos" panose="020B0004020202020204" pitchFamily="34" charset="0"/>
              </a:rPr>
              <a:t> Infant Academy have an EHCP – the breakdown of their primary identified need is shown here.</a:t>
            </a:r>
          </a:p>
        </p:txBody>
      </p:sp>
      <p:pic>
        <p:nvPicPr>
          <p:cNvPr id="2" name="Picture 1">
            <a:extLst>
              <a:ext uri="{FF2B5EF4-FFF2-40B4-BE49-F238E27FC236}">
                <a16:creationId xmlns:a16="http://schemas.microsoft.com/office/drawing/2014/main" id="{80D8C6D9-B803-35CA-2F5D-4FEA75C8F7EA}"/>
              </a:ext>
            </a:extLst>
          </p:cNvPr>
          <p:cNvPicPr>
            <a:picLocks noChangeAspect="1"/>
          </p:cNvPicPr>
          <p:nvPr/>
        </p:nvPicPr>
        <p:blipFill>
          <a:blip r:embed="rId3"/>
          <a:stretch>
            <a:fillRect/>
          </a:stretch>
        </p:blipFill>
        <p:spPr>
          <a:xfrm>
            <a:off x="350070" y="322286"/>
            <a:ext cx="1348101" cy="833631"/>
          </a:xfrm>
          <a:prstGeom prst="rect">
            <a:avLst/>
          </a:prstGeom>
        </p:spPr>
      </p:pic>
      <p:sp>
        <p:nvSpPr>
          <p:cNvPr id="11" name="TextBox 10">
            <a:extLst>
              <a:ext uri="{FF2B5EF4-FFF2-40B4-BE49-F238E27FC236}">
                <a16:creationId xmlns:a16="http://schemas.microsoft.com/office/drawing/2014/main" id="{11BE72DB-0423-BD7C-5A41-3AD64C7E13F4}"/>
              </a:ext>
            </a:extLst>
          </p:cNvPr>
          <p:cNvSpPr txBox="1"/>
          <p:nvPr/>
        </p:nvSpPr>
        <p:spPr>
          <a:xfrm>
            <a:off x="6759932" y="1611109"/>
            <a:ext cx="4104018" cy="1200329"/>
          </a:xfrm>
          <a:prstGeom prst="rect">
            <a:avLst/>
          </a:prstGeom>
          <a:solidFill>
            <a:srgbClr val="C1E4FF"/>
          </a:solidFill>
          <a:ln>
            <a:solidFill>
              <a:schemeClr val="tx1"/>
            </a:solidFill>
          </a:ln>
        </p:spPr>
        <p:txBody>
          <a:bodyPr wrap="square">
            <a:spAutoFit/>
          </a:bodyPr>
          <a:lstStyle/>
          <a:p>
            <a:pPr algn="ctr"/>
            <a:r>
              <a:rPr lang="en-GB" b="1" dirty="0">
                <a:latin typeface="Aptos" panose="020B0004020202020204" pitchFamily="34" charset="0"/>
              </a:rPr>
              <a:t>9.6</a:t>
            </a:r>
            <a:r>
              <a:rPr lang="en-GB" sz="1800" b="1" dirty="0">
                <a:latin typeface="Aptos" panose="020B0004020202020204" pitchFamily="34" charset="0"/>
              </a:rPr>
              <a:t>% of children at Admirals Academy have an EHCP – the breakdown of their primary identified need is shown here.</a:t>
            </a:r>
          </a:p>
        </p:txBody>
      </p:sp>
      <p:pic>
        <p:nvPicPr>
          <p:cNvPr id="12" name="Picture 11">
            <a:extLst>
              <a:ext uri="{FF2B5EF4-FFF2-40B4-BE49-F238E27FC236}">
                <a16:creationId xmlns:a16="http://schemas.microsoft.com/office/drawing/2014/main" id="{4879FE65-AE8B-DDB7-56D3-F23AABFD3D3E}"/>
              </a:ext>
            </a:extLst>
          </p:cNvPr>
          <p:cNvPicPr>
            <a:picLocks noChangeAspect="1"/>
          </p:cNvPicPr>
          <p:nvPr/>
        </p:nvPicPr>
        <p:blipFill>
          <a:blip r:embed="rId4"/>
          <a:stretch>
            <a:fillRect/>
          </a:stretch>
        </p:blipFill>
        <p:spPr>
          <a:xfrm>
            <a:off x="939833" y="3147648"/>
            <a:ext cx="4711942" cy="3168813"/>
          </a:xfrm>
          <a:prstGeom prst="rect">
            <a:avLst/>
          </a:prstGeom>
        </p:spPr>
      </p:pic>
      <p:pic>
        <p:nvPicPr>
          <p:cNvPr id="14" name="Picture 13">
            <a:extLst>
              <a:ext uri="{FF2B5EF4-FFF2-40B4-BE49-F238E27FC236}">
                <a16:creationId xmlns:a16="http://schemas.microsoft.com/office/drawing/2014/main" id="{F7538EE4-C23D-3B1D-89A4-2522DC8EB7A7}"/>
              </a:ext>
            </a:extLst>
          </p:cNvPr>
          <p:cNvPicPr>
            <a:picLocks noChangeAspect="1"/>
          </p:cNvPicPr>
          <p:nvPr/>
        </p:nvPicPr>
        <p:blipFill>
          <a:blip r:embed="rId5"/>
          <a:stretch>
            <a:fillRect/>
          </a:stretch>
        </p:blipFill>
        <p:spPr>
          <a:xfrm>
            <a:off x="6459145" y="3166699"/>
            <a:ext cx="4705592" cy="3149762"/>
          </a:xfrm>
          <a:prstGeom prst="rect">
            <a:avLst/>
          </a:prstGeom>
        </p:spPr>
      </p:pic>
    </p:spTree>
    <p:extLst>
      <p:ext uri="{BB962C8B-B14F-4D97-AF65-F5344CB8AC3E}">
        <p14:creationId xmlns:p14="http://schemas.microsoft.com/office/powerpoint/2010/main" val="3315892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5C3-9717-FC06-043A-F1A93512BF5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1029E89-9844-9441-1576-DE77250E9508}"/>
              </a:ext>
            </a:extLst>
          </p:cNvPr>
          <p:cNvSpPr txBox="1"/>
          <p:nvPr/>
        </p:nvSpPr>
        <p:spPr>
          <a:xfrm>
            <a:off x="502825" y="299582"/>
            <a:ext cx="11027229" cy="895502"/>
          </a:xfrm>
          <a:prstGeom prst="rect">
            <a:avLst/>
          </a:prstGeom>
          <a:noFill/>
        </p:spPr>
        <p:txBody>
          <a:bodyPr wrap="square">
            <a:spAutoFit/>
          </a:bodyPr>
          <a:lstStyle/>
          <a:p>
            <a:pPr algn="ctr">
              <a:lnSpc>
                <a:spcPct val="107000"/>
              </a:lnSpc>
              <a:spcAft>
                <a:spcPts val="800"/>
              </a:spcAft>
            </a:pPr>
            <a:r>
              <a:rPr lang="en-GB" sz="2400" b="1" u="sng" dirty="0">
                <a:solidFill>
                  <a:srgbClr val="002060"/>
                </a:solidFill>
                <a:latin typeface="Aptos" panose="020B0004020202020204" pitchFamily="34" charset="0"/>
                <a:ea typeface="Calibri" panose="020F0502020204030204" pitchFamily="34" charset="0"/>
                <a:cs typeface="Arial" panose="020B0604020202020204" pitchFamily="34" charset="0"/>
              </a:rPr>
              <a:t>Q. How is SEND defined by the Department of Education?</a:t>
            </a:r>
            <a:endParaRPr lang="en-GB" sz="2400" u="sng" dirty="0">
              <a:solidFill>
                <a:srgbClr val="002060"/>
              </a:solidFill>
              <a:latin typeface="Aptos" panose="020B00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endPar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E59D4853-B83F-B83D-5722-70A06C82AAD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3" name="Picture 2">
            <a:extLst>
              <a:ext uri="{FF2B5EF4-FFF2-40B4-BE49-F238E27FC236}">
                <a16:creationId xmlns:a16="http://schemas.microsoft.com/office/drawing/2014/main" id="{E4792068-6867-303B-AAE9-0F8EC52867D5}"/>
              </a:ext>
            </a:extLst>
          </p:cNvPr>
          <p:cNvPicPr>
            <a:picLocks noChangeAspect="1"/>
          </p:cNvPicPr>
          <p:nvPr/>
        </p:nvPicPr>
        <p:blipFill>
          <a:blip r:embed="rId3"/>
          <a:stretch>
            <a:fillRect/>
          </a:stretch>
        </p:blipFill>
        <p:spPr>
          <a:xfrm>
            <a:off x="531719" y="849352"/>
            <a:ext cx="11333710" cy="5709066"/>
          </a:xfrm>
          <a:prstGeom prst="rect">
            <a:avLst/>
          </a:prstGeom>
        </p:spPr>
      </p:pic>
      <p:pic>
        <p:nvPicPr>
          <p:cNvPr id="2" name="Picture 1">
            <a:extLst>
              <a:ext uri="{FF2B5EF4-FFF2-40B4-BE49-F238E27FC236}">
                <a16:creationId xmlns:a16="http://schemas.microsoft.com/office/drawing/2014/main" id="{91DA78EC-5FDF-7CC6-C88B-6CF14A45FB49}"/>
              </a:ext>
            </a:extLst>
          </p:cNvPr>
          <p:cNvPicPr>
            <a:picLocks noChangeAspect="1"/>
          </p:cNvPicPr>
          <p:nvPr/>
        </p:nvPicPr>
        <p:blipFill>
          <a:blip r:embed="rId4"/>
          <a:stretch>
            <a:fillRect/>
          </a:stretch>
        </p:blipFill>
        <p:spPr>
          <a:xfrm>
            <a:off x="326571" y="262427"/>
            <a:ext cx="876564" cy="542045"/>
          </a:xfrm>
          <a:prstGeom prst="rect">
            <a:avLst/>
          </a:prstGeom>
        </p:spPr>
      </p:pic>
    </p:spTree>
    <p:extLst>
      <p:ext uri="{BB962C8B-B14F-4D97-AF65-F5344CB8AC3E}">
        <p14:creationId xmlns:p14="http://schemas.microsoft.com/office/powerpoint/2010/main" val="121290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31F7E-EBFB-B369-85CD-B5CAA93FC18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8224E60-3911-4B10-DFAE-860F682993A3}"/>
              </a:ext>
            </a:extLst>
          </p:cNvPr>
          <p:cNvSpPr txBox="1"/>
          <p:nvPr/>
        </p:nvSpPr>
        <p:spPr>
          <a:xfrm>
            <a:off x="0" y="461849"/>
            <a:ext cx="11571515" cy="458780"/>
          </a:xfrm>
          <a:prstGeom prst="rect">
            <a:avLst/>
          </a:prstGeom>
          <a:noFill/>
        </p:spPr>
        <p:txBody>
          <a:bodyPr wrap="square">
            <a:spAutoFit/>
          </a:bodyPr>
          <a:lstStyle/>
          <a:p>
            <a:pPr algn="ctr">
              <a:lnSpc>
                <a:spcPct val="107000"/>
              </a:lnSpc>
              <a:spcAft>
                <a:spcPts val="800"/>
              </a:spcAft>
              <a:buNone/>
            </a:pPr>
            <a:r>
              <a:rPr lang="en-GB" sz="24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do the academies know if my child needs extra help? </a:t>
            </a:r>
            <a:endParaRPr lang="en-GB" sz="24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BD29A80A-3F00-A8EB-32C4-1D3FF8FAE21F}"/>
              </a:ext>
            </a:extLst>
          </p:cNvPr>
          <p:cNvSpPr txBox="1"/>
          <p:nvPr/>
        </p:nvSpPr>
        <p:spPr>
          <a:xfrm>
            <a:off x="3766456" y="1338797"/>
            <a:ext cx="8305800" cy="4893647"/>
          </a:xfrm>
          <a:prstGeom prst="rect">
            <a:avLst/>
          </a:prstGeom>
          <a:solidFill>
            <a:schemeClr val="accent4">
              <a:lumMod val="40000"/>
              <a:lumOff val="60000"/>
            </a:schemeClr>
          </a:solidFill>
          <a:ln>
            <a:solidFill>
              <a:schemeClr val="accent1">
                <a:shade val="15000"/>
              </a:schemeClr>
            </a:solidFill>
          </a:ln>
        </p:spPr>
        <p:txBody>
          <a:bodyPr wrap="square" rtlCol="0">
            <a:spAutoFit/>
          </a:bodyPr>
          <a:lstStyle/>
          <a:p>
            <a:r>
              <a:rPr lang="en-GB" dirty="0">
                <a:solidFill>
                  <a:srgbClr val="002060"/>
                </a:solidFill>
                <a:latin typeface="Arial" panose="020B0604020202020204" pitchFamily="34" charset="0"/>
                <a:cs typeface="Arial" panose="020B0604020202020204" pitchFamily="34" charset="0"/>
              </a:rPr>
              <a:t>Where a pupils’ progress is significantly slower than that of their peers, or fails to match their previous rate of progress, despite high quality teaching, targeted at specific areas of difficulty, it may be that the child has SEND. Information will be gathered, including seeking the views of parents and the pupil, as well as from teachers and assessments. </a:t>
            </a: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There can be many reasons for learners ‘falling behind.’ These may include absences, attending lots of different schools or worries that distract them from learning. Children who experience such barriers to learning are vulnerable, but this does not mean that all vulnerable learners have SEND. Only those with a learning difficulty that requires special educational provision ‘additional to’ or ‘different from’ the usual differentiated curriculum will be identified as having SEND. </a:t>
            </a: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Once a child is identified as having SEND, we follow the SEND Code of Practice Graduated Approach. This involves regular meetings with the child and parent to monitor, assess and review progress and outcom</a:t>
            </a:r>
            <a:r>
              <a:rPr lang="en-GB" sz="2000" dirty="0">
                <a:solidFill>
                  <a:srgbClr val="002060"/>
                </a:solidFill>
                <a:latin typeface="Arial" panose="020B0604020202020204" pitchFamily="34" charset="0"/>
                <a:cs typeface="Arial" panose="020B0604020202020204" pitchFamily="34" charset="0"/>
              </a:rPr>
              <a:t>es</a:t>
            </a:r>
            <a:r>
              <a:rPr lang="en-GB" sz="2400" dirty="0">
                <a:solidFill>
                  <a:srgbClr val="002060"/>
                </a:solidFill>
                <a:latin typeface="Arial" panose="020B0604020202020204" pitchFamily="34" charset="0"/>
                <a:cs typeface="Arial" panose="020B0604020202020204" pitchFamily="34" charset="0"/>
              </a:rPr>
              <a:t>. </a:t>
            </a:r>
          </a:p>
        </p:txBody>
      </p:sp>
      <p:pic>
        <p:nvPicPr>
          <p:cNvPr id="6" name="Picture 5">
            <a:extLst>
              <a:ext uri="{FF2B5EF4-FFF2-40B4-BE49-F238E27FC236}">
                <a16:creationId xmlns:a16="http://schemas.microsoft.com/office/drawing/2014/main" id="{953188F7-6E0B-BFE2-D105-2A6997919CBE}"/>
              </a:ext>
            </a:extLst>
          </p:cNvPr>
          <p:cNvPicPr>
            <a:picLocks noChangeAspect="1"/>
          </p:cNvPicPr>
          <p:nvPr/>
        </p:nvPicPr>
        <p:blipFill>
          <a:blip r:embed="rId3"/>
          <a:stretch>
            <a:fillRect/>
          </a:stretch>
        </p:blipFill>
        <p:spPr>
          <a:xfrm>
            <a:off x="119744" y="1338797"/>
            <a:ext cx="3490699" cy="3394625"/>
          </a:xfrm>
          <a:prstGeom prst="rect">
            <a:avLst/>
          </a:prstGeom>
        </p:spPr>
      </p:pic>
      <p:pic>
        <p:nvPicPr>
          <p:cNvPr id="8" name="Picture 7">
            <a:extLst>
              <a:ext uri="{FF2B5EF4-FFF2-40B4-BE49-F238E27FC236}">
                <a16:creationId xmlns:a16="http://schemas.microsoft.com/office/drawing/2014/main" id="{138DBA2D-848B-2D80-9BE4-B91745A2A02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CD623176-2643-A384-3557-872C1540002A}"/>
              </a:ext>
            </a:extLst>
          </p:cNvPr>
          <p:cNvPicPr>
            <a:picLocks noChangeAspect="1"/>
          </p:cNvPicPr>
          <p:nvPr/>
        </p:nvPicPr>
        <p:blipFill>
          <a:blip r:embed="rId5"/>
          <a:stretch>
            <a:fillRect/>
          </a:stretch>
        </p:blipFill>
        <p:spPr>
          <a:xfrm>
            <a:off x="136681" y="292181"/>
            <a:ext cx="967607" cy="598343"/>
          </a:xfrm>
          <a:prstGeom prst="rect">
            <a:avLst/>
          </a:prstGeom>
        </p:spPr>
      </p:pic>
    </p:spTree>
    <p:extLst>
      <p:ext uri="{BB962C8B-B14F-4D97-AF65-F5344CB8AC3E}">
        <p14:creationId xmlns:p14="http://schemas.microsoft.com/office/powerpoint/2010/main" val="2801232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006D1-B365-B4FE-2068-5D10E6982F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239F88B-F690-5CC5-51BD-6DCD1E9F30F7}"/>
              </a:ext>
            </a:extLst>
          </p:cNvPr>
          <p:cNvSpPr txBox="1"/>
          <p:nvPr/>
        </p:nvSpPr>
        <p:spPr>
          <a:xfrm>
            <a:off x="1382751" y="358012"/>
            <a:ext cx="8920975" cy="461665"/>
          </a:xfrm>
          <a:prstGeom prst="rect">
            <a:avLst/>
          </a:prstGeom>
          <a:noFill/>
        </p:spPr>
        <p:txBody>
          <a:bodyPr wrap="square">
            <a:spAutoFit/>
          </a:bodyPr>
          <a:lstStyle/>
          <a:p>
            <a:r>
              <a:rPr lang="en-GB" sz="2400" b="1" u="sng" dirty="0">
                <a:solidFill>
                  <a:srgbClr val="002060"/>
                </a:solidFill>
                <a:latin typeface="Arial" panose="020B0604020202020204" pitchFamily="34" charset="0"/>
                <a:cs typeface="Arial" panose="020B0604020202020204" pitchFamily="34" charset="0"/>
              </a:rPr>
              <a:t>The Graduated Response: Assess, Plan, Do Review cycle</a:t>
            </a:r>
          </a:p>
        </p:txBody>
      </p:sp>
      <p:sp>
        <p:nvSpPr>
          <p:cNvPr id="6" name="TextBox 5">
            <a:extLst>
              <a:ext uri="{FF2B5EF4-FFF2-40B4-BE49-F238E27FC236}">
                <a16:creationId xmlns:a16="http://schemas.microsoft.com/office/drawing/2014/main" id="{F6F11C54-57D9-9A57-8674-EC708588128F}"/>
              </a:ext>
            </a:extLst>
          </p:cNvPr>
          <p:cNvSpPr txBox="1"/>
          <p:nvPr/>
        </p:nvSpPr>
        <p:spPr>
          <a:xfrm>
            <a:off x="489857" y="957943"/>
            <a:ext cx="11048999" cy="923330"/>
          </a:xfrm>
          <a:prstGeom prst="rect">
            <a:avLst/>
          </a:prstGeom>
          <a:noFill/>
        </p:spPr>
        <p:txBody>
          <a:bodyPr wrap="square" rtlCol="0">
            <a:spAutoFit/>
          </a:bodyPr>
          <a:lstStyle/>
          <a:p>
            <a:r>
              <a:rPr lang="en-GB" dirty="0">
                <a:solidFill>
                  <a:srgbClr val="002060"/>
                </a:solidFill>
                <a:latin typeface="Arial" panose="020B0604020202020204" pitchFamily="34" charset="0"/>
                <a:cs typeface="Arial" panose="020B0604020202020204" pitchFamily="34" charset="0"/>
              </a:rPr>
              <a:t>Monitoring progress is an integral part of teaching and leadership at Raleigh Infant and Admirals Academies. We follow the ‘assess, plan, do, review’ model and ensure that parents/carers and children are involved in the process.</a:t>
            </a:r>
          </a:p>
        </p:txBody>
      </p:sp>
      <p:pic>
        <p:nvPicPr>
          <p:cNvPr id="8" name="Picture 7">
            <a:extLst>
              <a:ext uri="{FF2B5EF4-FFF2-40B4-BE49-F238E27FC236}">
                <a16:creationId xmlns:a16="http://schemas.microsoft.com/office/drawing/2014/main" id="{423C4DF2-17CC-01F3-13C9-5707F11CBE6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47535739-AFF8-1F51-A7F1-9D1DEEE828AB}"/>
              </a:ext>
            </a:extLst>
          </p:cNvPr>
          <p:cNvPicPr>
            <a:picLocks noChangeAspect="1"/>
          </p:cNvPicPr>
          <p:nvPr/>
        </p:nvPicPr>
        <p:blipFill>
          <a:blip r:embed="rId3"/>
          <a:stretch>
            <a:fillRect/>
          </a:stretch>
        </p:blipFill>
        <p:spPr>
          <a:xfrm>
            <a:off x="1797241" y="1881273"/>
            <a:ext cx="8434229" cy="4777925"/>
          </a:xfrm>
          <a:prstGeom prst="rect">
            <a:avLst/>
          </a:prstGeom>
          <a:ln>
            <a:solidFill>
              <a:srgbClr val="0070C0"/>
            </a:solidFill>
          </a:ln>
        </p:spPr>
      </p:pic>
      <p:pic>
        <p:nvPicPr>
          <p:cNvPr id="3" name="Picture 2">
            <a:extLst>
              <a:ext uri="{FF2B5EF4-FFF2-40B4-BE49-F238E27FC236}">
                <a16:creationId xmlns:a16="http://schemas.microsoft.com/office/drawing/2014/main" id="{D2340CF7-1881-7055-B736-CA166AB1DCC3}"/>
              </a:ext>
            </a:extLst>
          </p:cNvPr>
          <p:cNvPicPr>
            <a:picLocks noChangeAspect="1"/>
          </p:cNvPicPr>
          <p:nvPr/>
        </p:nvPicPr>
        <p:blipFill>
          <a:blip r:embed="rId4"/>
          <a:stretch>
            <a:fillRect/>
          </a:stretch>
        </p:blipFill>
        <p:spPr>
          <a:xfrm>
            <a:off x="136681" y="292181"/>
            <a:ext cx="967607" cy="598343"/>
          </a:xfrm>
          <a:prstGeom prst="rect">
            <a:avLst/>
          </a:prstGeom>
        </p:spPr>
      </p:pic>
    </p:spTree>
    <p:extLst>
      <p:ext uri="{BB962C8B-B14F-4D97-AF65-F5344CB8AC3E}">
        <p14:creationId xmlns:p14="http://schemas.microsoft.com/office/powerpoint/2010/main" val="2008385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13720-F1B0-4873-7DF4-2AA68168ED3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82DD94C-7262-517B-C936-7E1096721F99}"/>
              </a:ext>
            </a:extLst>
          </p:cNvPr>
          <p:cNvSpPr txBox="1"/>
          <p:nvPr/>
        </p:nvSpPr>
        <p:spPr>
          <a:xfrm>
            <a:off x="495299" y="192260"/>
            <a:ext cx="10896600" cy="830997"/>
          </a:xfrm>
          <a:prstGeom prst="rect">
            <a:avLst/>
          </a:prstGeom>
          <a:noFill/>
        </p:spPr>
        <p:txBody>
          <a:bodyPr wrap="square" rtlCol="0">
            <a:spAutoFit/>
          </a:bodyPr>
          <a:lstStyle/>
          <a:p>
            <a:pPr algn="ctr"/>
            <a:r>
              <a:rPr lang="en-GB" sz="2400" b="1" u="sng" dirty="0">
                <a:solidFill>
                  <a:srgbClr val="002060"/>
                </a:solidFill>
                <a:latin typeface="Arial" panose="020B0604020202020204" pitchFamily="34" charset="0"/>
                <a:cs typeface="Arial" panose="020B0604020202020204" pitchFamily="34" charset="0"/>
              </a:rPr>
              <a:t>Q. What are the kinds of special educational needs we make </a:t>
            </a:r>
          </a:p>
          <a:p>
            <a:pPr algn="ctr"/>
            <a:r>
              <a:rPr lang="en-GB" sz="2400" b="1" u="sng" dirty="0">
                <a:solidFill>
                  <a:srgbClr val="002060"/>
                </a:solidFill>
                <a:latin typeface="Arial" panose="020B0604020202020204" pitchFamily="34" charset="0"/>
                <a:cs typeface="Arial" panose="020B0604020202020204" pitchFamily="34" charset="0"/>
              </a:rPr>
              <a:t>provision for at Raleigh Infant and Admirals Academies?</a:t>
            </a:r>
          </a:p>
        </p:txBody>
      </p:sp>
      <p:sp>
        <p:nvSpPr>
          <p:cNvPr id="8" name="Rectangle: Rounded Corners 7">
            <a:extLst>
              <a:ext uri="{FF2B5EF4-FFF2-40B4-BE49-F238E27FC236}">
                <a16:creationId xmlns:a16="http://schemas.microsoft.com/office/drawing/2014/main" id="{771B0313-4E06-87F1-9B07-5871E631F057}"/>
              </a:ext>
            </a:extLst>
          </p:cNvPr>
          <p:cNvSpPr/>
          <p:nvPr/>
        </p:nvSpPr>
        <p:spPr>
          <a:xfrm>
            <a:off x="272143" y="1023257"/>
            <a:ext cx="5671457" cy="240574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solidFill>
                  <a:srgbClr val="002060"/>
                </a:solidFill>
                <a:latin typeface="Arial" panose="020B0604020202020204" pitchFamily="34" charset="0"/>
                <a:cs typeface="Arial" panose="020B0604020202020204" pitchFamily="34" charset="0"/>
              </a:rPr>
              <a:t>Cognition and Learning </a:t>
            </a:r>
          </a:p>
          <a:p>
            <a:r>
              <a:rPr lang="en-GB" dirty="0">
                <a:solidFill>
                  <a:srgbClr val="002060"/>
                </a:solidFill>
                <a:latin typeface="Arial" panose="020B0604020202020204" pitchFamily="34" charset="0"/>
                <a:cs typeface="Arial" panose="020B0604020202020204" pitchFamily="34" charset="0"/>
              </a:rPr>
              <a:t>Children might: </a:t>
            </a:r>
          </a:p>
          <a:p>
            <a:r>
              <a:rPr lang="en-GB" dirty="0">
                <a:solidFill>
                  <a:srgbClr val="002060"/>
                </a:solidFill>
                <a:latin typeface="Arial" panose="020B0604020202020204" pitchFamily="34" charset="0"/>
                <a:cs typeface="Arial" panose="020B0604020202020204" pitchFamily="34" charset="0"/>
              </a:rPr>
              <a:t>• Learn at a slower pace </a:t>
            </a:r>
          </a:p>
          <a:p>
            <a:r>
              <a:rPr lang="en-GB" dirty="0">
                <a:solidFill>
                  <a:srgbClr val="002060"/>
                </a:solidFill>
                <a:latin typeface="Arial" panose="020B0604020202020204" pitchFamily="34" charset="0"/>
                <a:cs typeface="Arial" panose="020B0604020202020204" pitchFamily="34" charset="0"/>
              </a:rPr>
              <a:t>• Find the curriculum difficult </a:t>
            </a:r>
          </a:p>
          <a:p>
            <a:r>
              <a:rPr lang="en-GB" dirty="0">
                <a:solidFill>
                  <a:srgbClr val="002060"/>
                </a:solidFill>
                <a:latin typeface="Arial" panose="020B0604020202020204" pitchFamily="34" charset="0"/>
                <a:cs typeface="Arial" panose="020B0604020202020204" pitchFamily="34" charset="0"/>
              </a:rPr>
              <a:t>• Struggle with organisation and memory</a:t>
            </a:r>
          </a:p>
          <a:p>
            <a:r>
              <a:rPr lang="en-GB" dirty="0">
                <a:solidFill>
                  <a:srgbClr val="002060"/>
                </a:solidFill>
                <a:latin typeface="Arial" panose="020B0604020202020204" pitchFamily="34" charset="0"/>
                <a:cs typeface="Arial" panose="020B0604020202020204" pitchFamily="34" charset="0"/>
              </a:rPr>
              <a:t> • Have a specific difficulty in literacy or numeracy e.g. Dyslexia, Dyscalculia, Dyspraxia</a:t>
            </a:r>
          </a:p>
        </p:txBody>
      </p:sp>
      <p:sp>
        <p:nvSpPr>
          <p:cNvPr id="9" name="Rectangle: Rounded Corners 8">
            <a:extLst>
              <a:ext uri="{FF2B5EF4-FFF2-40B4-BE49-F238E27FC236}">
                <a16:creationId xmlns:a16="http://schemas.microsoft.com/office/drawing/2014/main" id="{D5A5F534-1EBE-FFDB-D996-8DDD921FB8E2}"/>
              </a:ext>
            </a:extLst>
          </p:cNvPr>
          <p:cNvSpPr/>
          <p:nvPr/>
        </p:nvSpPr>
        <p:spPr>
          <a:xfrm>
            <a:off x="6248402" y="961625"/>
            <a:ext cx="5750379" cy="2111829"/>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solidFill>
                  <a:srgbClr val="002060"/>
                </a:solidFill>
                <a:latin typeface="Arial" panose="020B0604020202020204" pitchFamily="34" charset="0"/>
                <a:cs typeface="Arial" panose="020B0604020202020204" pitchFamily="34" charset="0"/>
              </a:rPr>
              <a:t>Sensory and / or Physical </a:t>
            </a:r>
          </a:p>
          <a:p>
            <a:r>
              <a:rPr lang="en-GB" dirty="0">
                <a:solidFill>
                  <a:srgbClr val="002060"/>
                </a:solidFill>
                <a:latin typeface="Arial" panose="020B0604020202020204" pitchFamily="34" charset="0"/>
                <a:cs typeface="Arial" panose="020B0604020202020204" pitchFamily="34" charset="0"/>
              </a:rPr>
              <a:t>Children might have a: </a:t>
            </a:r>
          </a:p>
          <a:p>
            <a:r>
              <a:rPr lang="en-GB" dirty="0">
                <a:solidFill>
                  <a:srgbClr val="002060"/>
                </a:solidFill>
                <a:latin typeface="Arial" panose="020B0604020202020204" pitchFamily="34" charset="0"/>
                <a:cs typeface="Arial" panose="020B0604020202020204" pitchFamily="34" charset="0"/>
              </a:rPr>
              <a:t>• Vision impairment </a:t>
            </a:r>
          </a:p>
          <a:p>
            <a:r>
              <a:rPr lang="en-GB" dirty="0">
                <a:solidFill>
                  <a:srgbClr val="002060"/>
                </a:solidFill>
                <a:latin typeface="Arial" panose="020B0604020202020204" pitchFamily="34" charset="0"/>
                <a:cs typeface="Arial" panose="020B0604020202020204" pitchFamily="34" charset="0"/>
              </a:rPr>
              <a:t>• Hearing impairment </a:t>
            </a:r>
          </a:p>
          <a:p>
            <a:r>
              <a:rPr lang="en-GB" dirty="0">
                <a:solidFill>
                  <a:srgbClr val="002060"/>
                </a:solidFill>
                <a:latin typeface="Arial" panose="020B0604020202020204" pitchFamily="34" charset="0"/>
                <a:cs typeface="Arial" panose="020B0604020202020204" pitchFamily="34" charset="0"/>
              </a:rPr>
              <a:t>• Multi-sensory impairment </a:t>
            </a:r>
          </a:p>
          <a:p>
            <a:r>
              <a:rPr lang="en-GB" dirty="0">
                <a:solidFill>
                  <a:srgbClr val="002060"/>
                </a:solidFill>
                <a:latin typeface="Arial" panose="020B0604020202020204" pitchFamily="34" charset="0"/>
                <a:cs typeface="Arial" panose="020B0604020202020204" pitchFamily="34" charset="0"/>
              </a:rPr>
              <a:t>• Motor skill difficulties • Physical disability</a:t>
            </a:r>
          </a:p>
          <a:p>
            <a:pPr marL="342900" indent="-342900">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Sensory Processing e.g. noise</a:t>
            </a:r>
          </a:p>
        </p:txBody>
      </p:sp>
      <p:sp>
        <p:nvSpPr>
          <p:cNvPr id="12" name="Rectangle: Rounded Corners 11">
            <a:extLst>
              <a:ext uri="{FF2B5EF4-FFF2-40B4-BE49-F238E27FC236}">
                <a16:creationId xmlns:a16="http://schemas.microsoft.com/office/drawing/2014/main" id="{22969CA0-1F28-219B-CA61-3C8DE73E72ED}"/>
              </a:ext>
            </a:extLst>
          </p:cNvPr>
          <p:cNvSpPr/>
          <p:nvPr/>
        </p:nvSpPr>
        <p:spPr>
          <a:xfrm>
            <a:off x="272143" y="3675688"/>
            <a:ext cx="5671457" cy="2540055"/>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solidFill>
                  <a:srgbClr val="002060"/>
                </a:solidFill>
                <a:latin typeface="Arial" panose="020B0604020202020204" pitchFamily="34" charset="0"/>
                <a:cs typeface="Arial" panose="020B0604020202020204" pitchFamily="34" charset="0"/>
              </a:rPr>
              <a:t>Communication and Interaction </a:t>
            </a:r>
          </a:p>
          <a:p>
            <a:r>
              <a:rPr lang="en-GB" dirty="0">
                <a:solidFill>
                  <a:srgbClr val="002060"/>
                </a:solidFill>
                <a:latin typeface="Arial" panose="020B0604020202020204" pitchFamily="34" charset="0"/>
                <a:cs typeface="Arial" panose="020B0604020202020204" pitchFamily="34" charset="0"/>
              </a:rPr>
              <a:t>Children might: </a:t>
            </a:r>
          </a:p>
          <a:p>
            <a:r>
              <a:rPr lang="en-GB" dirty="0">
                <a:solidFill>
                  <a:srgbClr val="002060"/>
                </a:solidFill>
                <a:latin typeface="Arial" panose="020B0604020202020204" pitchFamily="34" charset="0"/>
                <a:cs typeface="Arial" panose="020B0604020202020204" pitchFamily="34" charset="0"/>
              </a:rPr>
              <a:t>• Struggle to talk or say what they want to </a:t>
            </a:r>
          </a:p>
          <a:p>
            <a:r>
              <a:rPr lang="en-GB" dirty="0">
                <a:solidFill>
                  <a:srgbClr val="002060"/>
                </a:solidFill>
                <a:latin typeface="Arial" panose="020B0604020202020204" pitchFamily="34" charset="0"/>
                <a:cs typeface="Arial" panose="020B0604020202020204" pitchFamily="34" charset="0"/>
              </a:rPr>
              <a:t>• Find it hard to understand what others are saying</a:t>
            </a:r>
          </a:p>
          <a:p>
            <a:r>
              <a:rPr lang="en-GB" dirty="0">
                <a:solidFill>
                  <a:srgbClr val="002060"/>
                </a:solidFill>
                <a:latin typeface="Arial" panose="020B0604020202020204" pitchFamily="34" charset="0"/>
                <a:cs typeface="Arial" panose="020B0604020202020204" pitchFamily="34" charset="0"/>
              </a:rPr>
              <a:t> • Find conversations and play confusing and challenging </a:t>
            </a:r>
          </a:p>
          <a:p>
            <a:r>
              <a:rPr lang="en-GB" dirty="0">
                <a:solidFill>
                  <a:srgbClr val="002060"/>
                </a:solidFill>
                <a:latin typeface="Arial" panose="020B0604020202020204" pitchFamily="34" charset="0"/>
                <a:cs typeface="Arial" panose="020B0604020202020204" pitchFamily="34" charset="0"/>
              </a:rPr>
              <a:t>• Have a diagnosis of Autism </a:t>
            </a:r>
          </a:p>
        </p:txBody>
      </p:sp>
      <p:sp>
        <p:nvSpPr>
          <p:cNvPr id="15" name="Rectangle: Rounded Corners 14">
            <a:extLst>
              <a:ext uri="{FF2B5EF4-FFF2-40B4-BE49-F238E27FC236}">
                <a16:creationId xmlns:a16="http://schemas.microsoft.com/office/drawing/2014/main" id="{50377B29-A807-46E3-F3FD-EA321D936BEA}"/>
              </a:ext>
            </a:extLst>
          </p:cNvPr>
          <p:cNvSpPr/>
          <p:nvPr/>
        </p:nvSpPr>
        <p:spPr>
          <a:xfrm>
            <a:off x="6169477" y="3251755"/>
            <a:ext cx="5750379" cy="2833969"/>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solidFill>
                  <a:srgbClr val="002060"/>
                </a:solidFill>
                <a:latin typeface="Arial" panose="020B0604020202020204" pitchFamily="34" charset="0"/>
                <a:cs typeface="Arial" panose="020B0604020202020204" pitchFamily="34" charset="0"/>
              </a:rPr>
              <a:t>Social, Emotional &amp; Mental Health</a:t>
            </a:r>
          </a:p>
          <a:p>
            <a:r>
              <a:rPr lang="en-GB" b="1" dirty="0">
                <a:solidFill>
                  <a:srgbClr val="002060"/>
                </a:solidFill>
                <a:latin typeface="Arial" panose="020B0604020202020204" pitchFamily="34" charset="0"/>
                <a:cs typeface="Arial" panose="020B0604020202020204" pitchFamily="34" charset="0"/>
              </a:rPr>
              <a:t>Difficulties </a:t>
            </a:r>
          </a:p>
          <a:p>
            <a:r>
              <a:rPr lang="en-GB" dirty="0">
                <a:solidFill>
                  <a:srgbClr val="002060"/>
                </a:solidFill>
                <a:latin typeface="Arial" panose="020B0604020202020204" pitchFamily="34" charset="0"/>
                <a:cs typeface="Arial" panose="020B0604020202020204" pitchFamily="34" charset="0"/>
              </a:rPr>
              <a:t>Children might: </a:t>
            </a:r>
          </a:p>
          <a:p>
            <a:r>
              <a:rPr lang="en-GB" dirty="0">
                <a:solidFill>
                  <a:srgbClr val="002060"/>
                </a:solidFill>
                <a:latin typeface="Arial" panose="020B0604020202020204" pitchFamily="34" charset="0"/>
                <a:cs typeface="Arial" panose="020B0604020202020204" pitchFamily="34" charset="0"/>
              </a:rPr>
              <a:t>• Find relationships difficult, appear withdrawn or isolated </a:t>
            </a:r>
          </a:p>
          <a:p>
            <a:r>
              <a:rPr lang="en-GB" dirty="0">
                <a:solidFill>
                  <a:srgbClr val="002060"/>
                </a:solidFill>
                <a:latin typeface="Arial" panose="020B0604020202020204" pitchFamily="34" charset="0"/>
                <a:cs typeface="Arial" panose="020B0604020202020204" pitchFamily="34" charset="0"/>
              </a:rPr>
              <a:t>• Behave in ways that affect their learning</a:t>
            </a:r>
          </a:p>
          <a:p>
            <a:r>
              <a:rPr lang="en-GB" dirty="0">
                <a:solidFill>
                  <a:srgbClr val="002060"/>
                </a:solidFill>
                <a:latin typeface="Arial" panose="020B0604020202020204" pitchFamily="34" charset="0"/>
                <a:cs typeface="Arial" panose="020B0604020202020204" pitchFamily="34" charset="0"/>
              </a:rPr>
              <a:t>• Have underlying mental health difficulties such as anxiety, depression, self-harming, eating disorders </a:t>
            </a:r>
          </a:p>
          <a:p>
            <a:r>
              <a:rPr lang="en-GB" dirty="0">
                <a:solidFill>
                  <a:srgbClr val="002060"/>
                </a:solidFill>
                <a:latin typeface="Arial" panose="020B0604020202020204" pitchFamily="34" charset="0"/>
                <a:cs typeface="Arial" panose="020B0604020202020204" pitchFamily="34" charset="0"/>
              </a:rPr>
              <a:t>• Have disorders e.g. ADD, ADHD, Attachment Disorder</a:t>
            </a:r>
          </a:p>
        </p:txBody>
      </p:sp>
      <p:sp>
        <p:nvSpPr>
          <p:cNvPr id="17" name="TextBox 16">
            <a:extLst>
              <a:ext uri="{FF2B5EF4-FFF2-40B4-BE49-F238E27FC236}">
                <a16:creationId xmlns:a16="http://schemas.microsoft.com/office/drawing/2014/main" id="{8D83F161-8858-4CD7-A6A2-D1A0898D6D31}"/>
              </a:ext>
            </a:extLst>
          </p:cNvPr>
          <p:cNvSpPr txBox="1"/>
          <p:nvPr/>
        </p:nvSpPr>
        <p:spPr>
          <a:xfrm>
            <a:off x="647700" y="6313714"/>
            <a:ext cx="10749643" cy="461665"/>
          </a:xfrm>
          <a:prstGeom prst="rect">
            <a:avLst/>
          </a:prstGeom>
          <a:noFill/>
        </p:spPr>
        <p:txBody>
          <a:bodyPr wrap="square" rtlCol="0">
            <a:spAutoFit/>
          </a:bodyPr>
          <a:lstStyle/>
          <a:p>
            <a:r>
              <a:rPr lang="en-GB" sz="2400" b="1" dirty="0">
                <a:solidFill>
                  <a:srgbClr val="002060"/>
                </a:solidFill>
                <a:latin typeface="Arial" panose="020B0604020202020204" pitchFamily="34" charset="0"/>
                <a:cs typeface="Arial" panose="020B0604020202020204" pitchFamily="34" charset="0"/>
              </a:rPr>
              <a:t>Some pupils may have needs that covers more than one of these areas</a:t>
            </a:r>
          </a:p>
        </p:txBody>
      </p:sp>
      <p:pic>
        <p:nvPicPr>
          <p:cNvPr id="18" name="Picture 17">
            <a:extLst>
              <a:ext uri="{FF2B5EF4-FFF2-40B4-BE49-F238E27FC236}">
                <a16:creationId xmlns:a16="http://schemas.microsoft.com/office/drawing/2014/main" id="{4FEC49CD-4D97-6EA0-81CF-45EE739642D8}"/>
              </a:ext>
            </a:extLst>
          </p:cNvPr>
          <p:cNvPicPr>
            <a:picLocks noChangeAspect="1"/>
          </p:cNvPicPr>
          <p:nvPr/>
        </p:nvPicPr>
        <p:blipFill>
          <a:blip r:embed="rId3"/>
          <a:stretch>
            <a:fillRect/>
          </a:stretch>
        </p:blipFill>
        <p:spPr>
          <a:xfrm>
            <a:off x="4850527" y="1182517"/>
            <a:ext cx="804008" cy="700543"/>
          </a:xfrm>
          <a:prstGeom prst="rect">
            <a:avLst/>
          </a:prstGeom>
        </p:spPr>
      </p:pic>
      <p:pic>
        <p:nvPicPr>
          <p:cNvPr id="19" name="Picture 18">
            <a:extLst>
              <a:ext uri="{FF2B5EF4-FFF2-40B4-BE49-F238E27FC236}">
                <a16:creationId xmlns:a16="http://schemas.microsoft.com/office/drawing/2014/main" id="{C96A8196-0562-5274-867F-AFA37E15030B}"/>
              </a:ext>
            </a:extLst>
          </p:cNvPr>
          <p:cNvPicPr>
            <a:picLocks noChangeAspect="1"/>
          </p:cNvPicPr>
          <p:nvPr/>
        </p:nvPicPr>
        <p:blipFill>
          <a:blip r:embed="rId3"/>
          <a:stretch>
            <a:fillRect/>
          </a:stretch>
        </p:blipFill>
        <p:spPr>
          <a:xfrm>
            <a:off x="10995339" y="1092079"/>
            <a:ext cx="804008" cy="700543"/>
          </a:xfrm>
          <a:prstGeom prst="rect">
            <a:avLst/>
          </a:prstGeom>
        </p:spPr>
      </p:pic>
      <p:pic>
        <p:nvPicPr>
          <p:cNvPr id="20" name="Picture 19">
            <a:extLst>
              <a:ext uri="{FF2B5EF4-FFF2-40B4-BE49-F238E27FC236}">
                <a16:creationId xmlns:a16="http://schemas.microsoft.com/office/drawing/2014/main" id="{57CD9DD2-D399-07C6-7B29-3E0354CD92E0}"/>
              </a:ext>
            </a:extLst>
          </p:cNvPr>
          <p:cNvPicPr>
            <a:picLocks noChangeAspect="1"/>
          </p:cNvPicPr>
          <p:nvPr/>
        </p:nvPicPr>
        <p:blipFill>
          <a:blip r:embed="rId3"/>
          <a:stretch>
            <a:fillRect/>
          </a:stretch>
        </p:blipFill>
        <p:spPr>
          <a:xfrm>
            <a:off x="4850527" y="3820543"/>
            <a:ext cx="804008" cy="700543"/>
          </a:xfrm>
          <a:prstGeom prst="rect">
            <a:avLst/>
          </a:prstGeom>
        </p:spPr>
      </p:pic>
      <p:pic>
        <p:nvPicPr>
          <p:cNvPr id="21" name="Picture 20">
            <a:extLst>
              <a:ext uri="{FF2B5EF4-FFF2-40B4-BE49-F238E27FC236}">
                <a16:creationId xmlns:a16="http://schemas.microsoft.com/office/drawing/2014/main" id="{5B5B8B1F-B536-3349-0FE6-685FE1AA1711}"/>
              </a:ext>
            </a:extLst>
          </p:cNvPr>
          <p:cNvPicPr>
            <a:picLocks noChangeAspect="1"/>
          </p:cNvPicPr>
          <p:nvPr/>
        </p:nvPicPr>
        <p:blipFill>
          <a:blip r:embed="rId3"/>
          <a:stretch>
            <a:fillRect/>
          </a:stretch>
        </p:blipFill>
        <p:spPr>
          <a:xfrm>
            <a:off x="10774981" y="3363598"/>
            <a:ext cx="804008" cy="700543"/>
          </a:xfrm>
          <a:prstGeom prst="rect">
            <a:avLst/>
          </a:prstGeom>
        </p:spPr>
      </p:pic>
      <p:pic>
        <p:nvPicPr>
          <p:cNvPr id="23" name="Picture 22">
            <a:extLst>
              <a:ext uri="{FF2B5EF4-FFF2-40B4-BE49-F238E27FC236}">
                <a16:creationId xmlns:a16="http://schemas.microsoft.com/office/drawing/2014/main" id="{1EE19F44-CBE2-6CA2-C28D-DFA0DC1F1DC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AF0960BD-CCA7-413F-C31F-2F42E0CE5BF9}"/>
              </a:ext>
            </a:extLst>
          </p:cNvPr>
          <p:cNvPicPr>
            <a:picLocks noChangeAspect="1"/>
          </p:cNvPicPr>
          <p:nvPr/>
        </p:nvPicPr>
        <p:blipFill>
          <a:blip r:embed="rId5"/>
          <a:stretch>
            <a:fillRect/>
          </a:stretch>
        </p:blipFill>
        <p:spPr>
          <a:xfrm>
            <a:off x="286611" y="219259"/>
            <a:ext cx="967607" cy="598343"/>
          </a:xfrm>
          <a:prstGeom prst="rect">
            <a:avLst/>
          </a:prstGeom>
        </p:spPr>
      </p:pic>
    </p:spTree>
    <p:extLst>
      <p:ext uri="{BB962C8B-B14F-4D97-AF65-F5344CB8AC3E}">
        <p14:creationId xmlns:p14="http://schemas.microsoft.com/office/powerpoint/2010/main" val="3974229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CED91-877C-E07A-1EFF-BC06BB43DF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F274302-D784-13C3-6803-369F4250BF22}"/>
              </a:ext>
            </a:extLst>
          </p:cNvPr>
          <p:cNvSpPr txBox="1"/>
          <p:nvPr/>
        </p:nvSpPr>
        <p:spPr>
          <a:xfrm>
            <a:off x="1650380" y="348734"/>
            <a:ext cx="8810791" cy="461665"/>
          </a:xfrm>
          <a:prstGeom prst="rect">
            <a:avLst/>
          </a:prstGeom>
          <a:noFill/>
        </p:spPr>
        <p:txBody>
          <a:bodyPr wrap="square">
            <a:spAutoFit/>
          </a:bodyPr>
          <a:lstStyle/>
          <a:p>
            <a:r>
              <a:rPr lang="en-GB" sz="2400" b="1" u="sng" dirty="0">
                <a:solidFill>
                  <a:srgbClr val="002060"/>
                </a:solidFill>
                <a:latin typeface="Arial" panose="020B0604020202020204" pitchFamily="34" charset="0"/>
                <a:cs typeface="Arial" panose="020B0604020202020204" pitchFamily="34" charset="0"/>
              </a:rPr>
              <a:t>Q. How do we assess and review children’s progress?</a:t>
            </a:r>
          </a:p>
        </p:txBody>
      </p:sp>
      <p:sp>
        <p:nvSpPr>
          <p:cNvPr id="4" name="Rectangle: Rounded Corners 3">
            <a:extLst>
              <a:ext uri="{FF2B5EF4-FFF2-40B4-BE49-F238E27FC236}">
                <a16:creationId xmlns:a16="http://schemas.microsoft.com/office/drawing/2014/main" id="{2A69C314-E52A-DAFF-858D-AAA1F9AF1179}"/>
              </a:ext>
            </a:extLst>
          </p:cNvPr>
          <p:cNvSpPr/>
          <p:nvPr/>
        </p:nvSpPr>
        <p:spPr>
          <a:xfrm>
            <a:off x="337457" y="1436914"/>
            <a:ext cx="4953000" cy="306817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latin typeface="Arial" panose="020B0604020202020204" pitchFamily="34" charset="0"/>
                <a:cs typeface="Arial" panose="020B0604020202020204" pitchFamily="34" charset="0"/>
              </a:rPr>
              <a:t>Children, parents/carers, teaching and support staff are directly involved in the review progress. This review takes the form of a formal meeting, where the IEP targets can be reviewed and progress and next steps can be discussed. If a learner has an Education Health and Care Plan (EHCP), the same termly review conversations take place, as well as an annual formal review of the EHCP.</a:t>
            </a:r>
          </a:p>
        </p:txBody>
      </p:sp>
      <p:sp>
        <p:nvSpPr>
          <p:cNvPr id="5" name="Rectangle: Rounded Corners 4">
            <a:extLst>
              <a:ext uri="{FF2B5EF4-FFF2-40B4-BE49-F238E27FC236}">
                <a16:creationId xmlns:a16="http://schemas.microsoft.com/office/drawing/2014/main" id="{D08F7106-29D0-F407-8C87-217FAAD73417}"/>
              </a:ext>
            </a:extLst>
          </p:cNvPr>
          <p:cNvSpPr/>
          <p:nvPr/>
        </p:nvSpPr>
        <p:spPr>
          <a:xfrm>
            <a:off x="6229457" y="1436914"/>
            <a:ext cx="5562600" cy="2449286"/>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rgbClr val="002060"/>
                </a:solidFill>
                <a:latin typeface="Arial" panose="020B0604020202020204" pitchFamily="34" charset="0"/>
                <a:cs typeface="Arial" panose="020B0604020202020204" pitchFamily="34" charset="0"/>
              </a:rPr>
              <a:t>The Academy senior leaders track the attainment and progress of all children in Reception to Year 6, including those with special educational needs, through a termly pupil data drop. Areas for concern are identified and fed back to class teachers for action. The results are also analysed by the class teacher and used to inform the ‘assess, plan, do, review’ cycle. </a:t>
            </a:r>
          </a:p>
        </p:txBody>
      </p:sp>
      <p:sp>
        <p:nvSpPr>
          <p:cNvPr id="6" name="Rectangle: Rounded Corners 5">
            <a:extLst>
              <a:ext uri="{FF2B5EF4-FFF2-40B4-BE49-F238E27FC236}">
                <a16:creationId xmlns:a16="http://schemas.microsoft.com/office/drawing/2014/main" id="{90E7F20C-EBCD-5E1F-9B2E-88144F84BAE8}"/>
              </a:ext>
            </a:extLst>
          </p:cNvPr>
          <p:cNvSpPr/>
          <p:nvPr/>
        </p:nvSpPr>
        <p:spPr>
          <a:xfrm>
            <a:off x="337457" y="4849504"/>
            <a:ext cx="4811486" cy="1219200"/>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rgbClr val="002060"/>
                </a:solidFill>
                <a:latin typeface="Arial" panose="020B0604020202020204" pitchFamily="34" charset="0"/>
                <a:cs typeface="Arial" panose="020B0604020202020204" pitchFamily="34" charset="0"/>
              </a:rPr>
              <a:t>Data from assessments is compared against historic school data, in addition to comparisons with National statistics</a:t>
            </a:r>
          </a:p>
        </p:txBody>
      </p:sp>
      <p:sp>
        <p:nvSpPr>
          <p:cNvPr id="7" name="Rectangle: Rounded Corners 6">
            <a:extLst>
              <a:ext uri="{FF2B5EF4-FFF2-40B4-BE49-F238E27FC236}">
                <a16:creationId xmlns:a16="http://schemas.microsoft.com/office/drawing/2014/main" id="{77992A90-38DC-695C-083A-6AEF4EAE3799}"/>
              </a:ext>
            </a:extLst>
          </p:cNvPr>
          <p:cNvSpPr/>
          <p:nvPr/>
        </p:nvSpPr>
        <p:spPr>
          <a:xfrm>
            <a:off x="6447171" y="4172590"/>
            <a:ext cx="5344886" cy="1896114"/>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latin typeface="Arial" panose="020B0604020202020204" pitchFamily="34" charset="0"/>
                <a:cs typeface="Arial" panose="020B0604020202020204" pitchFamily="34" charset="0"/>
              </a:rPr>
              <a:t>The SENCo collates the impact data from targeted interventions. Adaptations to interventions and additional support are made following the review of this data. </a:t>
            </a:r>
            <a:endParaRPr lang="en-GB" sz="200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FA0D827-7FC9-9BD5-0C77-DF2B5DA24FA9}"/>
              </a:ext>
            </a:extLst>
          </p:cNvPr>
          <p:cNvPicPr>
            <a:picLocks noChangeAspect="1"/>
          </p:cNvPicPr>
          <p:nvPr/>
        </p:nvPicPr>
        <p:blipFill>
          <a:blip r:embed="rId2"/>
          <a:stretch>
            <a:fillRect/>
          </a:stretch>
        </p:blipFill>
        <p:spPr>
          <a:xfrm>
            <a:off x="5067038" y="3732028"/>
            <a:ext cx="1521647" cy="1896114"/>
          </a:xfrm>
          <a:prstGeom prst="rect">
            <a:avLst/>
          </a:prstGeom>
        </p:spPr>
      </p:pic>
      <p:pic>
        <p:nvPicPr>
          <p:cNvPr id="11" name="Picture 10">
            <a:extLst>
              <a:ext uri="{FF2B5EF4-FFF2-40B4-BE49-F238E27FC236}">
                <a16:creationId xmlns:a16="http://schemas.microsoft.com/office/drawing/2014/main" id="{24F58E19-1912-ADB2-211D-5EC2CA91A97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AFF96745-B1CB-03BE-372B-4BC7905C8F75}"/>
              </a:ext>
            </a:extLst>
          </p:cNvPr>
          <p:cNvPicPr>
            <a:picLocks noChangeAspect="1"/>
          </p:cNvPicPr>
          <p:nvPr/>
        </p:nvPicPr>
        <p:blipFill>
          <a:blip r:embed="rId4"/>
          <a:stretch>
            <a:fillRect/>
          </a:stretch>
        </p:blipFill>
        <p:spPr>
          <a:xfrm>
            <a:off x="326571" y="262427"/>
            <a:ext cx="967607" cy="598343"/>
          </a:xfrm>
          <a:prstGeom prst="rect">
            <a:avLst/>
          </a:prstGeom>
        </p:spPr>
      </p:pic>
    </p:spTree>
    <p:extLst>
      <p:ext uri="{BB962C8B-B14F-4D97-AF65-F5344CB8AC3E}">
        <p14:creationId xmlns:p14="http://schemas.microsoft.com/office/powerpoint/2010/main" val="3155660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5E9B3-D6C7-FA97-0C98-80C95C94286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8D353C3-F197-98FC-2F76-02434BD988FD}"/>
              </a:ext>
            </a:extLst>
          </p:cNvPr>
          <p:cNvSpPr txBox="1"/>
          <p:nvPr/>
        </p:nvSpPr>
        <p:spPr>
          <a:xfrm>
            <a:off x="3972527" y="474712"/>
            <a:ext cx="4447903" cy="769441"/>
          </a:xfrm>
          <a:prstGeom prst="rect">
            <a:avLst/>
          </a:prstGeom>
          <a:noFill/>
        </p:spPr>
        <p:txBody>
          <a:bodyPr wrap="square" rtlCol="0">
            <a:spAutoFit/>
          </a:bodyPr>
          <a:lstStyle/>
          <a:p>
            <a:r>
              <a:rPr lang="en-GB" sz="2400" b="1" u="sng" dirty="0">
                <a:solidFill>
                  <a:srgbClr val="002060"/>
                </a:solidFill>
                <a:latin typeface="Arial" panose="020B0604020202020204" pitchFamily="34" charset="0"/>
                <a:cs typeface="Arial" panose="020B0604020202020204" pitchFamily="34" charset="0"/>
              </a:rPr>
              <a:t>Education Health Care Plans</a:t>
            </a:r>
          </a:p>
          <a:p>
            <a:endParaRPr lang="en-GB"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E6B2193-DADB-4F9E-A50A-A75C5440B229}"/>
              </a:ext>
            </a:extLst>
          </p:cNvPr>
          <p:cNvSpPr txBox="1"/>
          <p:nvPr/>
        </p:nvSpPr>
        <p:spPr>
          <a:xfrm>
            <a:off x="349104" y="1305341"/>
            <a:ext cx="7540254" cy="5078313"/>
          </a:xfrm>
          <a:prstGeom prst="rect">
            <a:avLst/>
          </a:prstGeom>
          <a:solidFill>
            <a:schemeClr val="accent4">
              <a:lumMod val="40000"/>
              <a:lumOff val="60000"/>
            </a:schemeClr>
          </a:solidFill>
          <a:ln>
            <a:solidFill>
              <a:schemeClr val="accent1">
                <a:shade val="15000"/>
              </a:schemeClr>
            </a:solidFill>
          </a:ln>
        </p:spPr>
        <p:txBody>
          <a:bodyPr wrap="square" rtlCol="0">
            <a:spAutoFit/>
          </a:bodyPr>
          <a:lstStyle/>
          <a:p>
            <a:r>
              <a:rPr lang="en-GB" dirty="0">
                <a:solidFill>
                  <a:srgbClr val="002060"/>
                </a:solidFill>
                <a:latin typeface="Arial" panose="020B0604020202020204" pitchFamily="34" charset="0"/>
                <a:cs typeface="Arial" panose="020B0604020202020204" pitchFamily="34" charset="0"/>
              </a:rPr>
              <a:t>For a very small percentage of pupils. whose needs are significant and complex, a request will be made to the local authority to conduct an assessment of their education, health and care needs. This may result in an Education, Health and Care (EHC) plan being provided. Where a child has an EHCP, there will be an annual review held in addition to the termly review meetings, taking into account the views of the child, their parent or carer, and all other professionals involved with the child. These pupils will receive additional provision to support their needs. The school will outline additional support and provision on a costed provision map which is submitted to the Local Authority as part of the process for allocating funding to support pupils with SEND in the academies. Further information about Norfolk EHCPs can be found here: </a:t>
            </a:r>
          </a:p>
          <a:p>
            <a:endParaRPr lang="en-GB"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endParaRPr>
          </a:p>
          <a:p>
            <a:r>
              <a:rPr lang="en-GB"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Education, health and care (EHC) plans - Norfolk County Council</a:t>
            </a:r>
            <a:endParaRPr lang="en-GB" dirty="0">
              <a:solidFill>
                <a:srgbClr val="002060"/>
              </a:solidFill>
              <a:latin typeface="Arial" panose="020B0604020202020204" pitchFamily="34" charset="0"/>
              <a:cs typeface="Arial" panose="020B0604020202020204" pitchFamily="34" charset="0"/>
            </a:endParaRP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School budget share - Norfolk Schools and Learning Providers - Norfolk County Council</a:t>
            </a:r>
            <a:endParaRPr lang="en-GB" dirty="0">
              <a:solidFill>
                <a:srgbClr val="002060"/>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6787FDD-04EF-A7AA-D49D-E79DE7300EA7}"/>
              </a:ext>
            </a:extLst>
          </p:cNvPr>
          <p:cNvPicPr>
            <a:picLocks noChangeAspect="1"/>
          </p:cNvPicPr>
          <p:nvPr/>
        </p:nvPicPr>
        <p:blipFill>
          <a:blip r:embed="rId5"/>
          <a:stretch>
            <a:fillRect/>
          </a:stretch>
        </p:blipFill>
        <p:spPr>
          <a:xfrm>
            <a:off x="8420430" y="2681048"/>
            <a:ext cx="3016405" cy="3702240"/>
          </a:xfrm>
          <a:prstGeom prst="rect">
            <a:avLst/>
          </a:prstGeom>
        </p:spPr>
      </p:pic>
      <p:pic>
        <p:nvPicPr>
          <p:cNvPr id="11" name="Picture 10">
            <a:extLst>
              <a:ext uri="{FF2B5EF4-FFF2-40B4-BE49-F238E27FC236}">
                <a16:creationId xmlns:a16="http://schemas.microsoft.com/office/drawing/2014/main" id="{424CBEC5-9CEF-8F47-BE1F-8CC140062D89}"/>
              </a:ext>
            </a:extLst>
          </p:cNvPr>
          <p:cNvPicPr>
            <a:picLocks noChangeAspect="1"/>
          </p:cNvPicPr>
          <p:nvPr/>
        </p:nvPicPr>
        <p:blipFill>
          <a:blip r:embed="rId6"/>
          <a:stretch>
            <a:fillRect/>
          </a:stretch>
        </p:blipFill>
        <p:spPr>
          <a:xfrm>
            <a:off x="8420430" y="2475850"/>
            <a:ext cx="3016405" cy="205198"/>
          </a:xfrm>
          <a:prstGeom prst="rect">
            <a:avLst/>
          </a:prstGeom>
        </p:spPr>
      </p:pic>
      <p:pic>
        <p:nvPicPr>
          <p:cNvPr id="13" name="Picture 12">
            <a:extLst>
              <a:ext uri="{FF2B5EF4-FFF2-40B4-BE49-F238E27FC236}">
                <a16:creationId xmlns:a16="http://schemas.microsoft.com/office/drawing/2014/main" id="{4432EAC4-7331-135B-09C6-5A34555845F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4" name="Picture 3">
            <a:extLst>
              <a:ext uri="{FF2B5EF4-FFF2-40B4-BE49-F238E27FC236}">
                <a16:creationId xmlns:a16="http://schemas.microsoft.com/office/drawing/2014/main" id="{E3A53D67-29B1-CED6-DD62-96512C976D18}"/>
              </a:ext>
            </a:extLst>
          </p:cNvPr>
          <p:cNvPicPr>
            <a:picLocks noChangeAspect="1"/>
          </p:cNvPicPr>
          <p:nvPr/>
        </p:nvPicPr>
        <p:blipFill>
          <a:blip r:embed="rId8"/>
          <a:stretch>
            <a:fillRect/>
          </a:stretch>
        </p:blipFill>
        <p:spPr>
          <a:xfrm>
            <a:off x="349104" y="299230"/>
            <a:ext cx="967607" cy="598343"/>
          </a:xfrm>
          <a:prstGeom prst="rect">
            <a:avLst/>
          </a:prstGeom>
        </p:spPr>
      </p:pic>
    </p:spTree>
    <p:extLst>
      <p:ext uri="{BB962C8B-B14F-4D97-AF65-F5344CB8AC3E}">
        <p14:creationId xmlns:p14="http://schemas.microsoft.com/office/powerpoint/2010/main" val="1452590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7D340-29F3-E0DE-58BC-3070A1EABE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3AE4FF8-AA1B-AC66-6D9E-2F32EB571706}"/>
              </a:ext>
            </a:extLst>
          </p:cNvPr>
          <p:cNvSpPr txBox="1"/>
          <p:nvPr/>
        </p:nvSpPr>
        <p:spPr>
          <a:xfrm>
            <a:off x="653143" y="1103177"/>
            <a:ext cx="5116286" cy="2554545"/>
          </a:xfrm>
          <a:prstGeom prst="rect">
            <a:avLst/>
          </a:prstGeom>
          <a:solidFill>
            <a:srgbClr val="0070C0"/>
          </a:solidFill>
          <a:ln>
            <a:solidFill>
              <a:schemeClr val="accent1">
                <a:shade val="15000"/>
              </a:schemeClr>
            </a:solidFill>
          </a:ln>
        </p:spPr>
        <p:txBody>
          <a:bodyPr wrap="square">
            <a:spAutoFit/>
          </a:bodyPr>
          <a:lstStyle/>
          <a:p>
            <a:r>
              <a:rPr lang="en-GB" sz="2000" dirty="0">
                <a:solidFill>
                  <a:schemeClr val="bg1"/>
                </a:solidFill>
                <a:latin typeface="Arial" panose="020B0604020202020204" pitchFamily="34" charset="0"/>
                <a:cs typeface="Arial" panose="020B0604020202020204" pitchFamily="34" charset="0"/>
              </a:rPr>
              <a:t>Communication and Interaction:</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WELLCOMM – primary toolkit for speech and language</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Renfrew Word Finding Test – vocabulary skills</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Blank Levels – understanding of language</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Checklists</a:t>
            </a:r>
          </a:p>
        </p:txBody>
      </p:sp>
      <p:sp>
        <p:nvSpPr>
          <p:cNvPr id="5" name="TextBox 4">
            <a:extLst>
              <a:ext uri="{FF2B5EF4-FFF2-40B4-BE49-F238E27FC236}">
                <a16:creationId xmlns:a16="http://schemas.microsoft.com/office/drawing/2014/main" id="{1B5ED200-3CA0-CCF0-82A2-E77868DEE060}"/>
              </a:ext>
            </a:extLst>
          </p:cNvPr>
          <p:cNvSpPr txBox="1"/>
          <p:nvPr/>
        </p:nvSpPr>
        <p:spPr>
          <a:xfrm>
            <a:off x="1063256" y="682169"/>
            <a:ext cx="9904987" cy="400110"/>
          </a:xfrm>
          <a:prstGeom prst="rect">
            <a:avLst/>
          </a:prstGeom>
          <a:noFill/>
        </p:spPr>
        <p:txBody>
          <a:bodyPr wrap="square">
            <a:spAutoFit/>
          </a:bodyPr>
          <a:lstStyle/>
          <a:p>
            <a:r>
              <a:rPr lang="en-GB" sz="2000" b="1" u="sng" dirty="0">
                <a:solidFill>
                  <a:srgbClr val="002060"/>
                </a:solidFill>
                <a:latin typeface="Arial" panose="020B0604020202020204" pitchFamily="34" charset="0"/>
                <a:cs typeface="Arial" panose="020B0604020202020204" pitchFamily="34" charset="0"/>
              </a:rPr>
              <a:t>The following assessments are used across our school to identify SEND needs</a:t>
            </a:r>
            <a:endParaRPr lang="en-GB" sz="2000" b="1" u="sng" dirty="0">
              <a:solidFill>
                <a:srgbClr val="002060"/>
              </a:solidFill>
            </a:endParaRPr>
          </a:p>
        </p:txBody>
      </p:sp>
      <p:sp>
        <p:nvSpPr>
          <p:cNvPr id="6" name="TextBox 5">
            <a:extLst>
              <a:ext uri="{FF2B5EF4-FFF2-40B4-BE49-F238E27FC236}">
                <a16:creationId xmlns:a16="http://schemas.microsoft.com/office/drawing/2014/main" id="{6DE5C948-E052-C58C-AEC5-8AF589E76218}"/>
              </a:ext>
            </a:extLst>
          </p:cNvPr>
          <p:cNvSpPr txBox="1"/>
          <p:nvPr/>
        </p:nvSpPr>
        <p:spPr>
          <a:xfrm>
            <a:off x="6237514" y="1103178"/>
            <a:ext cx="5116286" cy="2862322"/>
          </a:xfrm>
          <a:prstGeom prst="rect">
            <a:avLst/>
          </a:prstGeom>
          <a:solidFill>
            <a:schemeClr val="accent4">
              <a:lumMod val="40000"/>
              <a:lumOff val="60000"/>
            </a:schemeClr>
          </a:solidFill>
          <a:ln>
            <a:solidFill>
              <a:schemeClr val="accent1">
                <a:shade val="15000"/>
              </a:schemeClr>
            </a:solidFill>
          </a:ln>
        </p:spPr>
        <p:txBody>
          <a:bodyPr wrap="square">
            <a:spAutoFit/>
          </a:bodyPr>
          <a:lstStyle/>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Social Emotional and Mental Health</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Boxall Profile</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Strengths and Difficulties Questionnaire</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Self-Esteem Indicator</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SNAP IV – Attention and concentration</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Checklists</a:t>
            </a:r>
          </a:p>
          <a:p>
            <a:pPr marL="342900" indent="-342900">
              <a:buFont typeface="Arial" panose="020B0604020202020204" pitchFamily="34" charset="0"/>
              <a:buChar char="•"/>
            </a:pPr>
            <a:endParaRPr lang="en-GB"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27C53110-8AD3-4D6F-AC8B-7988CDBC9ABE}"/>
              </a:ext>
            </a:extLst>
          </p:cNvPr>
          <p:cNvSpPr txBox="1"/>
          <p:nvPr/>
        </p:nvSpPr>
        <p:spPr>
          <a:xfrm>
            <a:off x="6237514" y="4306058"/>
            <a:ext cx="5116286" cy="1938992"/>
          </a:xfrm>
          <a:prstGeom prst="rect">
            <a:avLst/>
          </a:prstGeom>
          <a:solidFill>
            <a:srgbClr val="0070C0"/>
          </a:solidFill>
          <a:ln>
            <a:solidFill>
              <a:schemeClr val="accent1">
                <a:shade val="15000"/>
              </a:schemeClr>
            </a:solidFill>
          </a:ln>
        </p:spPr>
        <p:txBody>
          <a:bodyPr wrap="square">
            <a:spAutoFit/>
          </a:bodyPr>
          <a:lstStyle/>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Physical and Sensory</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Fine motor skills checklists</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Gross motor skills checklists</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Sensory Profile checklist</a:t>
            </a:r>
          </a:p>
          <a:p>
            <a:pPr marL="342900" indent="-342900">
              <a:buFont typeface="Arial" panose="020B0604020202020204" pitchFamily="34" charset="0"/>
              <a:buChar char="•"/>
            </a:pPr>
            <a:endParaRPr lang="en-GB" sz="2000"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B6094B1C-CED2-C1CD-A244-0C2055CA8F03}"/>
              </a:ext>
            </a:extLst>
          </p:cNvPr>
          <p:cNvSpPr txBox="1"/>
          <p:nvPr/>
        </p:nvSpPr>
        <p:spPr>
          <a:xfrm>
            <a:off x="653143" y="3940750"/>
            <a:ext cx="5116286" cy="2554545"/>
          </a:xfrm>
          <a:prstGeom prst="rect">
            <a:avLst/>
          </a:prstGeom>
          <a:solidFill>
            <a:schemeClr val="accent4">
              <a:lumMod val="40000"/>
              <a:lumOff val="60000"/>
            </a:schemeClr>
          </a:solidFill>
          <a:ln>
            <a:solidFill>
              <a:schemeClr val="accent1">
                <a:shade val="15000"/>
              </a:schemeClr>
            </a:solidFill>
          </a:ln>
        </p:spPr>
        <p:txBody>
          <a:bodyPr wrap="square">
            <a:spAutoFit/>
          </a:bodyPr>
          <a:lstStyle/>
          <a:p>
            <a:r>
              <a:rPr lang="en-GB" sz="2000" dirty="0">
                <a:solidFill>
                  <a:srgbClr val="002060"/>
                </a:solidFill>
                <a:latin typeface="Arial" panose="020B0604020202020204" pitchFamily="34" charset="0"/>
                <a:cs typeface="Arial" panose="020B0604020202020204" pitchFamily="34" charset="0"/>
              </a:rPr>
              <a:t>Cognition and Learning:</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Little Wandle – phonics</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Salford – Sentence reading</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Dyslexia Portfolio – literacy screening</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YARC – reading and comprehension</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HAST-2 – spelling</a:t>
            </a:r>
          </a:p>
          <a:p>
            <a:pPr marL="342900" indent="-342900">
              <a:buFont typeface="Arial" panose="020B0604020202020204" pitchFamily="34" charset="0"/>
              <a:buChar char="•"/>
            </a:pPr>
            <a:r>
              <a:rPr lang="en-GB" sz="2000" dirty="0">
                <a:solidFill>
                  <a:srgbClr val="002060"/>
                </a:solidFill>
                <a:latin typeface="Arial" panose="020B0604020202020204" pitchFamily="34" charset="0"/>
                <a:cs typeface="Arial" panose="020B0604020202020204" pitchFamily="34" charset="0"/>
              </a:rPr>
              <a:t>Sandwell Early Numeracy Assessment – EYFS/KS1 and KS2</a:t>
            </a:r>
          </a:p>
        </p:txBody>
      </p:sp>
      <p:pic>
        <p:nvPicPr>
          <p:cNvPr id="12" name="Picture 11">
            <a:extLst>
              <a:ext uri="{FF2B5EF4-FFF2-40B4-BE49-F238E27FC236}">
                <a16:creationId xmlns:a16="http://schemas.microsoft.com/office/drawing/2014/main" id="{8E3939D5-B993-CB09-74B4-CED1ABC14C9A}"/>
              </a:ext>
            </a:extLst>
          </p:cNvPr>
          <p:cNvPicPr>
            <a:picLocks noChangeAspect="1"/>
          </p:cNvPicPr>
          <p:nvPr/>
        </p:nvPicPr>
        <p:blipFill>
          <a:blip r:embed="rId3"/>
          <a:stretch>
            <a:fillRect/>
          </a:stretch>
        </p:blipFill>
        <p:spPr>
          <a:xfrm>
            <a:off x="5370257" y="3332249"/>
            <a:ext cx="1168460" cy="1111307"/>
          </a:xfrm>
          <a:prstGeom prst="rect">
            <a:avLst/>
          </a:prstGeom>
        </p:spPr>
      </p:pic>
      <p:pic>
        <p:nvPicPr>
          <p:cNvPr id="14" name="Picture 13">
            <a:extLst>
              <a:ext uri="{FF2B5EF4-FFF2-40B4-BE49-F238E27FC236}">
                <a16:creationId xmlns:a16="http://schemas.microsoft.com/office/drawing/2014/main" id="{FAFDBAE8-67E8-172D-0FE0-B952BA199E8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99FEE4E5-8E85-8F38-64A9-97FAB4509779}"/>
              </a:ext>
            </a:extLst>
          </p:cNvPr>
          <p:cNvPicPr>
            <a:picLocks noChangeAspect="1"/>
          </p:cNvPicPr>
          <p:nvPr/>
        </p:nvPicPr>
        <p:blipFill>
          <a:blip r:embed="rId5"/>
          <a:stretch>
            <a:fillRect/>
          </a:stretch>
        </p:blipFill>
        <p:spPr>
          <a:xfrm>
            <a:off x="274386" y="289043"/>
            <a:ext cx="788870" cy="487817"/>
          </a:xfrm>
          <a:prstGeom prst="rect">
            <a:avLst/>
          </a:prstGeom>
        </p:spPr>
      </p:pic>
    </p:spTree>
    <p:extLst>
      <p:ext uri="{BB962C8B-B14F-4D97-AF65-F5344CB8AC3E}">
        <p14:creationId xmlns:p14="http://schemas.microsoft.com/office/powerpoint/2010/main" val="3462708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B3F5D-682D-4C85-3719-60499D50F03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F6E395A-44ED-7047-D8F6-617103F794C1}"/>
              </a:ext>
            </a:extLst>
          </p:cNvPr>
          <p:cNvSpPr txBox="1"/>
          <p:nvPr/>
        </p:nvSpPr>
        <p:spPr>
          <a:xfrm>
            <a:off x="-478465" y="985521"/>
            <a:ext cx="6096000" cy="829651"/>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What specialist services are available </a:t>
            </a:r>
          </a:p>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at the academies?</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25CC9C7-2063-3348-8A05-68A1A73FEF1F}"/>
              </a:ext>
            </a:extLst>
          </p:cNvPr>
          <p:cNvPicPr>
            <a:picLocks noChangeAspect="1"/>
          </p:cNvPicPr>
          <p:nvPr/>
        </p:nvPicPr>
        <p:blipFill>
          <a:blip r:embed="rId2"/>
          <a:stretch>
            <a:fillRect/>
          </a:stretch>
        </p:blipFill>
        <p:spPr>
          <a:xfrm>
            <a:off x="771710" y="1869755"/>
            <a:ext cx="2354782" cy="1569855"/>
          </a:xfrm>
          <a:prstGeom prst="rect">
            <a:avLst/>
          </a:prstGeom>
        </p:spPr>
      </p:pic>
      <p:pic>
        <p:nvPicPr>
          <p:cNvPr id="8" name="Picture 7">
            <a:extLst>
              <a:ext uri="{FF2B5EF4-FFF2-40B4-BE49-F238E27FC236}">
                <a16:creationId xmlns:a16="http://schemas.microsoft.com/office/drawing/2014/main" id="{402BCC79-9A2B-85EB-E9D0-FE2585A51208}"/>
              </a:ext>
            </a:extLst>
          </p:cNvPr>
          <p:cNvPicPr>
            <a:picLocks noChangeAspect="1"/>
          </p:cNvPicPr>
          <p:nvPr/>
        </p:nvPicPr>
        <p:blipFill>
          <a:blip r:embed="rId3"/>
          <a:stretch>
            <a:fillRect/>
          </a:stretch>
        </p:blipFill>
        <p:spPr>
          <a:xfrm>
            <a:off x="753285" y="3494193"/>
            <a:ext cx="2373207" cy="1028753"/>
          </a:xfrm>
          <a:prstGeom prst="rect">
            <a:avLst/>
          </a:prstGeom>
        </p:spPr>
      </p:pic>
      <p:pic>
        <p:nvPicPr>
          <p:cNvPr id="10" name="Picture 9">
            <a:extLst>
              <a:ext uri="{FF2B5EF4-FFF2-40B4-BE49-F238E27FC236}">
                <a16:creationId xmlns:a16="http://schemas.microsoft.com/office/drawing/2014/main" id="{165C337B-4DB2-C0FB-71AE-B9245F7C7825}"/>
              </a:ext>
            </a:extLst>
          </p:cNvPr>
          <p:cNvPicPr>
            <a:picLocks noChangeAspect="1"/>
          </p:cNvPicPr>
          <p:nvPr/>
        </p:nvPicPr>
        <p:blipFill>
          <a:blip r:embed="rId4"/>
          <a:stretch>
            <a:fillRect/>
          </a:stretch>
        </p:blipFill>
        <p:spPr>
          <a:xfrm>
            <a:off x="753286" y="4522946"/>
            <a:ext cx="2373207" cy="903012"/>
          </a:xfrm>
          <a:prstGeom prst="rect">
            <a:avLst/>
          </a:prstGeom>
        </p:spPr>
      </p:pic>
      <p:pic>
        <p:nvPicPr>
          <p:cNvPr id="12" name="Picture 11">
            <a:extLst>
              <a:ext uri="{FF2B5EF4-FFF2-40B4-BE49-F238E27FC236}">
                <a16:creationId xmlns:a16="http://schemas.microsoft.com/office/drawing/2014/main" id="{B909D001-F21E-6955-92D6-1B1DCE01EA97}"/>
              </a:ext>
            </a:extLst>
          </p:cNvPr>
          <p:cNvPicPr>
            <a:picLocks noChangeAspect="1"/>
          </p:cNvPicPr>
          <p:nvPr/>
        </p:nvPicPr>
        <p:blipFill>
          <a:blip r:embed="rId5"/>
          <a:stretch>
            <a:fillRect/>
          </a:stretch>
        </p:blipFill>
        <p:spPr>
          <a:xfrm>
            <a:off x="771710" y="5425958"/>
            <a:ext cx="2354783" cy="846977"/>
          </a:xfrm>
          <a:prstGeom prst="rect">
            <a:avLst/>
          </a:prstGeom>
        </p:spPr>
      </p:pic>
      <p:pic>
        <p:nvPicPr>
          <p:cNvPr id="14" name="Picture 13">
            <a:extLst>
              <a:ext uri="{FF2B5EF4-FFF2-40B4-BE49-F238E27FC236}">
                <a16:creationId xmlns:a16="http://schemas.microsoft.com/office/drawing/2014/main" id="{130D0F1B-F18F-DF93-E6D0-6DC3F431FA5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06986" y="187475"/>
            <a:ext cx="1158443" cy="315420"/>
          </a:xfrm>
          <a:prstGeom prst="rect">
            <a:avLst/>
          </a:prstGeom>
          <a:noFill/>
          <a:ln>
            <a:noFill/>
          </a:ln>
        </p:spPr>
      </p:pic>
      <p:pic>
        <p:nvPicPr>
          <p:cNvPr id="5" name="Picture 4">
            <a:extLst>
              <a:ext uri="{FF2B5EF4-FFF2-40B4-BE49-F238E27FC236}">
                <a16:creationId xmlns:a16="http://schemas.microsoft.com/office/drawing/2014/main" id="{BEFD3D20-359C-B5E1-799D-799ED94838E0}"/>
              </a:ext>
            </a:extLst>
          </p:cNvPr>
          <p:cNvPicPr>
            <a:picLocks noChangeAspect="1"/>
          </p:cNvPicPr>
          <p:nvPr/>
        </p:nvPicPr>
        <p:blipFill>
          <a:blip r:embed="rId7"/>
          <a:stretch>
            <a:fillRect/>
          </a:stretch>
        </p:blipFill>
        <p:spPr>
          <a:xfrm>
            <a:off x="5223392" y="620670"/>
            <a:ext cx="6853377" cy="6189075"/>
          </a:xfrm>
          <a:prstGeom prst="rect">
            <a:avLst/>
          </a:prstGeom>
        </p:spPr>
      </p:pic>
      <p:pic>
        <p:nvPicPr>
          <p:cNvPr id="2" name="Picture 1">
            <a:extLst>
              <a:ext uri="{FF2B5EF4-FFF2-40B4-BE49-F238E27FC236}">
                <a16:creationId xmlns:a16="http://schemas.microsoft.com/office/drawing/2014/main" id="{F99471CD-03F7-5F19-09F4-D342B00CCA72}"/>
              </a:ext>
            </a:extLst>
          </p:cNvPr>
          <p:cNvPicPr>
            <a:picLocks noChangeAspect="1"/>
          </p:cNvPicPr>
          <p:nvPr/>
        </p:nvPicPr>
        <p:blipFill>
          <a:blip r:embed="rId8"/>
          <a:stretch>
            <a:fillRect/>
          </a:stretch>
        </p:blipFill>
        <p:spPr>
          <a:xfrm>
            <a:off x="326571" y="258237"/>
            <a:ext cx="967607" cy="598343"/>
          </a:xfrm>
          <a:prstGeom prst="rect">
            <a:avLst/>
          </a:prstGeom>
        </p:spPr>
      </p:pic>
    </p:spTree>
    <p:extLst>
      <p:ext uri="{BB962C8B-B14F-4D97-AF65-F5344CB8AC3E}">
        <p14:creationId xmlns:p14="http://schemas.microsoft.com/office/powerpoint/2010/main" val="2635445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1D625-9824-8663-DAF3-E0CA234CB90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984E36F-FDF0-E55A-E327-67EA06A4D93C}"/>
              </a:ext>
            </a:extLst>
          </p:cNvPr>
          <p:cNvSpPr txBox="1"/>
          <p:nvPr/>
        </p:nvSpPr>
        <p:spPr>
          <a:xfrm>
            <a:off x="2932505" y="324817"/>
            <a:ext cx="6096000" cy="400110"/>
          </a:xfrm>
          <a:prstGeom prst="rect">
            <a:avLst/>
          </a:prstGeom>
          <a:noFill/>
        </p:spPr>
        <p:txBody>
          <a:bodyPr wrap="square">
            <a:spAutoFit/>
          </a:bodyPr>
          <a:lstStyle/>
          <a:p>
            <a:r>
              <a:rPr lang="en-GB" sz="20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Q. How will the academy support a child with SEND?</a:t>
            </a:r>
            <a:endParaRPr lang="en-GB" sz="2000" u="sng" dirty="0">
              <a:solidFill>
                <a:srgbClr val="002060"/>
              </a:solidFill>
            </a:endParaRPr>
          </a:p>
        </p:txBody>
      </p:sp>
      <p:sp>
        <p:nvSpPr>
          <p:cNvPr id="5" name="TextBox 4">
            <a:extLst>
              <a:ext uri="{FF2B5EF4-FFF2-40B4-BE49-F238E27FC236}">
                <a16:creationId xmlns:a16="http://schemas.microsoft.com/office/drawing/2014/main" id="{198B6E92-6C95-670F-A40E-899DD1AC4F77}"/>
              </a:ext>
            </a:extLst>
          </p:cNvPr>
          <p:cNvSpPr txBox="1"/>
          <p:nvPr/>
        </p:nvSpPr>
        <p:spPr>
          <a:xfrm>
            <a:off x="478971" y="765609"/>
            <a:ext cx="11234057" cy="2840714"/>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All pupils will be provided with high quality teaching that is adapted to meet the needs of all learners. The quality of classroom teaching provided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for </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pupils with SEND is monitored through processes that include:</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Classroom observation by the Senior Leadership Team/Trust Leaders/Academy SENCo</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Ongoing assessment of progress made by pupils with SEND</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Work sampling and scrutiny of planning to ensure effective matching of work to pupil need</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Teacher meetings with the SENCo to provide advice and guidance on meeting the needs of pupils with SEND</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Pupil and parent feedback on the quality and effectiveness of interventions provided</a:t>
            </a:r>
          </a:p>
          <a:p>
            <a:pPr marL="342900" lvl="0" indent="-342900">
              <a:lnSpc>
                <a:spcPct val="107000"/>
              </a:lnSpc>
              <a:spcAft>
                <a:spcPts val="800"/>
              </a:spcAft>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Attendance and behaviour records.</a:t>
            </a:r>
          </a:p>
        </p:txBody>
      </p:sp>
      <p:sp>
        <p:nvSpPr>
          <p:cNvPr id="8" name="TextBox 7">
            <a:extLst>
              <a:ext uri="{FF2B5EF4-FFF2-40B4-BE49-F238E27FC236}">
                <a16:creationId xmlns:a16="http://schemas.microsoft.com/office/drawing/2014/main" id="{AA20F6A3-898D-63E6-6419-E07810BA878E}"/>
              </a:ext>
            </a:extLst>
          </p:cNvPr>
          <p:cNvSpPr txBox="1"/>
          <p:nvPr/>
        </p:nvSpPr>
        <p:spPr>
          <a:xfrm>
            <a:off x="478971" y="3769763"/>
            <a:ext cx="11234057" cy="1358898"/>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Pupils with a disability will be provided with reasonable adjustments to overcome any disadvantage experienced in the academy and increase their access to the taught curriculum.</a:t>
            </a: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All pupils with SEND have individual targets relating to their areas of need. Parents/carers are informed of these via the ILP review process and at Parent/carer consultation sessions.</a:t>
            </a:r>
          </a:p>
        </p:txBody>
      </p:sp>
      <p:pic>
        <p:nvPicPr>
          <p:cNvPr id="10" name="Picture 9">
            <a:extLst>
              <a:ext uri="{FF2B5EF4-FFF2-40B4-BE49-F238E27FC236}">
                <a16:creationId xmlns:a16="http://schemas.microsoft.com/office/drawing/2014/main" id="{43848374-5E15-3E25-20B6-C0FB845D364A}"/>
              </a:ext>
            </a:extLst>
          </p:cNvPr>
          <p:cNvPicPr>
            <a:picLocks noChangeAspect="1"/>
          </p:cNvPicPr>
          <p:nvPr/>
        </p:nvPicPr>
        <p:blipFill>
          <a:blip r:embed="rId2"/>
          <a:stretch>
            <a:fillRect/>
          </a:stretch>
        </p:blipFill>
        <p:spPr>
          <a:xfrm>
            <a:off x="5283157" y="5169343"/>
            <a:ext cx="1625684" cy="1416123"/>
          </a:xfrm>
          <a:prstGeom prst="rect">
            <a:avLst/>
          </a:prstGeom>
        </p:spPr>
      </p:pic>
      <p:pic>
        <p:nvPicPr>
          <p:cNvPr id="12" name="Picture 11">
            <a:extLst>
              <a:ext uri="{FF2B5EF4-FFF2-40B4-BE49-F238E27FC236}">
                <a16:creationId xmlns:a16="http://schemas.microsoft.com/office/drawing/2014/main" id="{38497303-E39E-2384-5A58-879C40F9D79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F3D95FDF-FC3A-D3CC-4A9D-DB5FF630C6ED}"/>
              </a:ext>
            </a:extLst>
          </p:cNvPr>
          <p:cNvPicPr>
            <a:picLocks noChangeAspect="1"/>
          </p:cNvPicPr>
          <p:nvPr/>
        </p:nvPicPr>
        <p:blipFill>
          <a:blip r:embed="rId4"/>
          <a:stretch>
            <a:fillRect/>
          </a:stretch>
        </p:blipFill>
        <p:spPr>
          <a:xfrm>
            <a:off x="314888" y="225664"/>
            <a:ext cx="755629" cy="467261"/>
          </a:xfrm>
          <a:prstGeom prst="rect">
            <a:avLst/>
          </a:prstGeom>
        </p:spPr>
      </p:pic>
    </p:spTree>
    <p:extLst>
      <p:ext uri="{BB962C8B-B14F-4D97-AF65-F5344CB8AC3E}">
        <p14:creationId xmlns:p14="http://schemas.microsoft.com/office/powerpoint/2010/main" val="2833228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4A053-678E-0345-4C5D-50C7AF7B6F0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6FAECD1-560E-28E5-A739-D578ACEE67D3}"/>
              </a:ext>
            </a:extLst>
          </p:cNvPr>
          <p:cNvSpPr txBox="1"/>
          <p:nvPr/>
        </p:nvSpPr>
        <p:spPr>
          <a:xfrm>
            <a:off x="870857" y="210235"/>
            <a:ext cx="9818914" cy="707886"/>
          </a:xfrm>
          <a:prstGeom prst="rect">
            <a:avLst/>
          </a:prstGeom>
          <a:noFill/>
        </p:spPr>
        <p:txBody>
          <a:bodyPr wrap="square">
            <a:spAutoFit/>
          </a:bodyPr>
          <a:lstStyle/>
          <a:p>
            <a:pPr algn="ct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are the academies’ resources allocated and matched to children’s special educational needs?</a:t>
            </a:r>
            <a:endParaRPr lang="en-GB" sz="2000" u="sng" dirty="0">
              <a:solidFill>
                <a:srgbClr val="00206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4499BB80-6786-243A-AC65-004547FE89F8}"/>
              </a:ext>
            </a:extLst>
          </p:cNvPr>
          <p:cNvSpPr txBox="1"/>
          <p:nvPr/>
        </p:nvSpPr>
        <p:spPr>
          <a:xfrm>
            <a:off x="533400" y="1559931"/>
            <a:ext cx="11277600" cy="2247988"/>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academy receives funding to support pupils with SEND from a number of sources:</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A proportion of the funds allocated per pupil to the academy to provide for their education called the Age Weighted Pupil Unit.</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Notional SEN budgets. This is a fund devolved to schools to support them to meet the needs of pupils with SEND.</a:t>
            </a:r>
          </a:p>
          <a:p>
            <a:pPr marL="342900" lvl="0" indent="-342900">
              <a:lnSpc>
                <a:spcPct val="107000"/>
              </a:lnSpc>
              <a:spcAft>
                <a:spcPts val="800"/>
              </a:spcAft>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For those pupils with the most complex needs, the academies may be allocated additional educational needs funding from the Local Authority’s High Needs SEN Funding allocation.</a:t>
            </a:r>
          </a:p>
        </p:txBody>
      </p:sp>
      <p:sp>
        <p:nvSpPr>
          <p:cNvPr id="13" name="TextBox 12">
            <a:extLst>
              <a:ext uri="{FF2B5EF4-FFF2-40B4-BE49-F238E27FC236}">
                <a16:creationId xmlns:a16="http://schemas.microsoft.com/office/drawing/2014/main" id="{11B601AD-6FF2-4346-68E2-096F08475B8C}"/>
              </a:ext>
            </a:extLst>
          </p:cNvPr>
          <p:cNvSpPr txBox="1"/>
          <p:nvPr/>
        </p:nvSpPr>
        <p:spPr>
          <a:xfrm>
            <a:off x="533400" y="4015409"/>
            <a:ext cx="6964680" cy="523220"/>
          </a:xfrm>
          <a:prstGeom prst="rect">
            <a:avLst/>
          </a:prstGeom>
          <a:noFill/>
        </p:spPr>
        <p:txBody>
          <a:bodyPr wrap="square" rtlCol="0">
            <a:spAutoFit/>
          </a:bodyPr>
          <a:lstStyle/>
          <a:p>
            <a:r>
              <a:rPr lang="en-GB" sz="1400" dirty="0">
                <a:solidFill>
                  <a:srgbClr val="837585"/>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AUG 2526 </a:t>
            </a:r>
            <a:r>
              <a:rPr lang="en-GB" sz="1400" dirty="0" err="1">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Modelm</a:t>
            </a:r>
            <a:r>
              <a:rPr lang="en-GB" sz="1400" dirty="0">
                <a:solidFill>
                  <a:srgbClr val="0070C0"/>
                </a:solidFill>
                <a:latin typeface="Arial" panose="020B0604020202020204" pitchFamily="34" charset="0"/>
                <a:cs typeface="Arial" panose="020B0604020202020204" pitchFamily="34" charset="0"/>
              </a:rPr>
              <a:t> SEND Allocation for Raleigh Academy</a:t>
            </a:r>
          </a:p>
          <a:p>
            <a:r>
              <a:rPr lang="en-GB" sz="1400" dirty="0">
                <a:solidFill>
                  <a:srgbClr val="837585"/>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AUG 2526 </a:t>
            </a:r>
            <a:r>
              <a:rPr lang="en-GB" sz="1400" dirty="0" err="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Modelm</a:t>
            </a:r>
            <a:r>
              <a:rPr lang="en-GB" sz="1400" dirty="0">
                <a:solidFill>
                  <a:srgbClr val="0070C0"/>
                </a:solidFill>
                <a:latin typeface="Arial" panose="020B0604020202020204" pitchFamily="34" charset="0"/>
                <a:cs typeface="Arial" panose="020B0604020202020204" pitchFamily="34" charset="0"/>
              </a:rPr>
              <a:t> SEND Allocation for Admirals academy</a:t>
            </a:r>
          </a:p>
        </p:txBody>
      </p:sp>
      <p:pic>
        <p:nvPicPr>
          <p:cNvPr id="15" name="Picture 14">
            <a:extLst>
              <a:ext uri="{FF2B5EF4-FFF2-40B4-BE49-F238E27FC236}">
                <a16:creationId xmlns:a16="http://schemas.microsoft.com/office/drawing/2014/main" id="{619D6D38-079A-3039-A349-19FEF84BC163}"/>
              </a:ext>
            </a:extLst>
          </p:cNvPr>
          <p:cNvPicPr>
            <a:picLocks noChangeAspect="1"/>
          </p:cNvPicPr>
          <p:nvPr/>
        </p:nvPicPr>
        <p:blipFill>
          <a:blip r:embed="rId4"/>
          <a:stretch>
            <a:fillRect/>
          </a:stretch>
        </p:blipFill>
        <p:spPr>
          <a:xfrm>
            <a:off x="4911664" y="4538629"/>
            <a:ext cx="2368672" cy="2063856"/>
          </a:xfrm>
          <a:prstGeom prst="rect">
            <a:avLst/>
          </a:prstGeom>
        </p:spPr>
      </p:pic>
      <p:pic>
        <p:nvPicPr>
          <p:cNvPr id="17" name="Picture 16">
            <a:extLst>
              <a:ext uri="{FF2B5EF4-FFF2-40B4-BE49-F238E27FC236}">
                <a16:creationId xmlns:a16="http://schemas.microsoft.com/office/drawing/2014/main" id="{62E94AB2-7EA6-34FC-5321-D684E19489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D4D49F3B-9FB2-4FFC-59DE-26CD38031F90}"/>
              </a:ext>
            </a:extLst>
          </p:cNvPr>
          <p:cNvPicPr>
            <a:picLocks noChangeAspect="1"/>
          </p:cNvPicPr>
          <p:nvPr/>
        </p:nvPicPr>
        <p:blipFill>
          <a:blip r:embed="rId6"/>
          <a:stretch>
            <a:fillRect/>
          </a:stretch>
        </p:blipFill>
        <p:spPr>
          <a:xfrm>
            <a:off x="136681" y="292181"/>
            <a:ext cx="967607" cy="598343"/>
          </a:xfrm>
          <a:prstGeom prst="rect">
            <a:avLst/>
          </a:prstGeom>
        </p:spPr>
      </p:pic>
    </p:spTree>
    <p:extLst>
      <p:ext uri="{BB962C8B-B14F-4D97-AF65-F5344CB8AC3E}">
        <p14:creationId xmlns:p14="http://schemas.microsoft.com/office/powerpoint/2010/main" val="3432782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AE788-91E5-1158-6DEB-56337374C5C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8A2EEE3-B1AF-D030-7C13-54413006106F}"/>
              </a:ext>
            </a:extLst>
          </p:cNvPr>
          <p:cNvSpPr txBox="1"/>
          <p:nvPr/>
        </p:nvSpPr>
        <p:spPr>
          <a:xfrm>
            <a:off x="1910441" y="236727"/>
            <a:ext cx="8371115" cy="369332"/>
          </a:xfrm>
          <a:prstGeom prst="rect">
            <a:avLst/>
          </a:prstGeom>
          <a:noFill/>
        </p:spPr>
        <p:txBody>
          <a:bodyPr wrap="square">
            <a:spAutoFit/>
          </a:bodyPr>
          <a:lstStyle/>
          <a:p>
            <a:r>
              <a:rPr lang="en-GB" sz="18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Interventions</a:t>
            </a:r>
            <a:r>
              <a:rPr lang="en-GB" b="1" u="sng" dirty="0">
                <a:solidFill>
                  <a:srgbClr val="002060"/>
                </a:solidFill>
                <a:latin typeface="Arial" panose="020B0604020202020204" pitchFamily="34" charset="0"/>
                <a:ea typeface="Calibri" panose="020F0502020204030204" pitchFamily="34" charset="0"/>
                <a:cs typeface="Arial" panose="020B0604020202020204" pitchFamily="34" charset="0"/>
              </a:rPr>
              <a:t> and resources</a:t>
            </a:r>
            <a:r>
              <a:rPr lang="en-GB" sz="18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 used to support the four areas of need</a:t>
            </a:r>
            <a:endParaRPr lang="en-GB" u="sng" dirty="0">
              <a:solidFill>
                <a:srgbClr val="002060"/>
              </a:solidFill>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80B2A503-3B09-B76B-BA3A-1326C4DF8C9C}"/>
              </a:ext>
            </a:extLst>
          </p:cNvPr>
          <p:cNvGraphicFramePr>
            <a:graphicFrameLocks noGrp="1"/>
          </p:cNvGraphicFramePr>
          <p:nvPr>
            <p:extLst>
              <p:ext uri="{D42A27DB-BD31-4B8C-83A1-F6EECF244321}">
                <p14:modId xmlns:p14="http://schemas.microsoft.com/office/powerpoint/2010/main" val="3237778174"/>
              </p:ext>
            </p:extLst>
          </p:nvPr>
        </p:nvGraphicFramePr>
        <p:xfrm>
          <a:off x="152168" y="657568"/>
          <a:ext cx="11887663" cy="5979246"/>
        </p:xfrm>
        <a:graphic>
          <a:graphicData uri="http://schemas.openxmlformats.org/drawingml/2006/table">
            <a:tbl>
              <a:tblPr firstRow="1" firstCol="1" bandRow="1">
                <a:tableStyleId>{5C22544A-7EE6-4342-B048-85BDC9FD1C3A}</a:tableStyleId>
              </a:tblPr>
              <a:tblGrid>
                <a:gridCol w="5926897">
                  <a:extLst>
                    <a:ext uri="{9D8B030D-6E8A-4147-A177-3AD203B41FA5}">
                      <a16:colId xmlns:a16="http://schemas.microsoft.com/office/drawing/2014/main" val="3868305054"/>
                    </a:ext>
                  </a:extLst>
                </a:gridCol>
                <a:gridCol w="5960766">
                  <a:extLst>
                    <a:ext uri="{9D8B030D-6E8A-4147-A177-3AD203B41FA5}">
                      <a16:colId xmlns:a16="http://schemas.microsoft.com/office/drawing/2014/main" val="2386008930"/>
                    </a:ext>
                  </a:extLst>
                </a:gridCol>
              </a:tblGrid>
              <a:tr h="260483">
                <a:tc>
                  <a:txBody>
                    <a:bodyPr/>
                    <a:lstStyle/>
                    <a:p>
                      <a:pPr algn="ctr">
                        <a:lnSpc>
                          <a:spcPct val="107000"/>
                        </a:lnSpc>
                        <a:spcAft>
                          <a:spcPts val="800"/>
                        </a:spcAft>
                        <a:buNone/>
                      </a:pPr>
                      <a:r>
                        <a:rPr lang="en-GB" sz="1400" dirty="0">
                          <a:solidFill>
                            <a:srgbClr val="002060"/>
                          </a:solidFill>
                          <a:effectLst/>
                          <a:latin typeface="Arial" panose="020B0604020202020204" pitchFamily="34" charset="0"/>
                          <a:cs typeface="Arial" panose="020B0604020202020204" pitchFamily="34" charset="0"/>
                        </a:rPr>
                        <a:t>Cognition and Learning</a:t>
                      </a:r>
                      <a:endParaRPr lang="en-GB" sz="1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txBody>
                  <a:tcPr marL="32528" marR="32528" marT="0" marB="0">
                    <a:solidFill>
                      <a:srgbClr val="00B0F0"/>
                    </a:solidFill>
                  </a:tcPr>
                </a:tc>
                <a:tc>
                  <a:txBody>
                    <a:bodyPr/>
                    <a:lstStyle/>
                    <a:p>
                      <a:pPr algn="ctr">
                        <a:lnSpc>
                          <a:spcPct val="107000"/>
                        </a:lnSpc>
                        <a:spcAft>
                          <a:spcPts val="800"/>
                        </a:spcAft>
                        <a:buNone/>
                      </a:pPr>
                      <a:r>
                        <a:rPr lang="en-GB" sz="1400" b="1" dirty="0">
                          <a:solidFill>
                            <a:srgbClr val="002060"/>
                          </a:solidFill>
                          <a:effectLst/>
                          <a:latin typeface="Arial" panose="020B0604020202020204" pitchFamily="34" charset="0"/>
                          <a:cs typeface="Arial" panose="020B0604020202020204" pitchFamily="34" charset="0"/>
                        </a:rPr>
                        <a:t>Communication and Interaction</a:t>
                      </a:r>
                      <a:endParaRPr lang="en-GB" sz="1400" b="1"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txBody>
                  <a:tcPr marL="32528" marR="32528" marT="0" marB="0">
                    <a:solidFill>
                      <a:srgbClr val="00B0F0"/>
                    </a:solidFill>
                  </a:tcPr>
                </a:tc>
                <a:extLst>
                  <a:ext uri="{0D108BD9-81ED-4DB2-BD59-A6C34878D82A}">
                    <a16:rowId xmlns:a16="http://schemas.microsoft.com/office/drawing/2014/main" val="3798215579"/>
                  </a:ext>
                </a:extLst>
              </a:tr>
              <a:tr h="2663601">
                <a:tc>
                  <a:txBody>
                    <a:bodyPr/>
                    <a:lstStyle/>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Precision Teaching</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Literacy Gold</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Numicon</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Catch Up – Literacy and Numeracy</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Booster groups</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Visual stress assessments/coloured overlays</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Strategies/programmes for difficulties with:</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Auditory processing</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Working memory</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Short and long-term memory</a:t>
                      </a:r>
                      <a:endParaRPr lang="en-GB" sz="12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txBody>
                  <a:tcPr marL="32528" marR="32528" marT="0" marB="0">
                    <a:solidFill>
                      <a:schemeClr val="accent4">
                        <a:lumMod val="40000"/>
                        <a:lumOff val="60000"/>
                      </a:schemeClr>
                    </a:solidFill>
                  </a:tcPr>
                </a:tc>
                <a:tc>
                  <a:txBody>
                    <a:bodyPr/>
                    <a:lstStyle/>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Speech and Language therapy sessions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Blank Levels of Language/Understanding</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Talk Boost</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LEGO Therapy</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Stammer/mutism strategies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Colourful Semantics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Programmes and strategies to support pupils with Autism e.g. Visual schedules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Workstations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Social Stories</a:t>
                      </a:r>
                    </a:p>
                  </a:txBody>
                  <a:tcPr marL="32528" marR="32528" marT="0" marB="0">
                    <a:solidFill>
                      <a:schemeClr val="accent4">
                        <a:lumMod val="40000"/>
                        <a:lumOff val="60000"/>
                      </a:schemeClr>
                    </a:solidFill>
                  </a:tcPr>
                </a:tc>
                <a:extLst>
                  <a:ext uri="{0D108BD9-81ED-4DB2-BD59-A6C34878D82A}">
                    <a16:rowId xmlns:a16="http://schemas.microsoft.com/office/drawing/2014/main" val="1055458854"/>
                  </a:ext>
                </a:extLst>
              </a:tr>
              <a:tr h="260483">
                <a:tc>
                  <a:txBody>
                    <a:bodyPr/>
                    <a:lstStyle/>
                    <a:p>
                      <a:pPr algn="ctr">
                        <a:lnSpc>
                          <a:spcPct val="107000"/>
                        </a:lnSpc>
                        <a:spcAft>
                          <a:spcPts val="800"/>
                        </a:spcAft>
                        <a:buNone/>
                      </a:pPr>
                      <a:r>
                        <a:rPr lang="en-GB" sz="1400" dirty="0">
                          <a:solidFill>
                            <a:srgbClr val="002060"/>
                          </a:solidFill>
                          <a:effectLst/>
                          <a:latin typeface="Arial" panose="020B0604020202020204" pitchFamily="34" charset="0"/>
                          <a:cs typeface="Arial" panose="020B0604020202020204" pitchFamily="34" charset="0"/>
                        </a:rPr>
                        <a:t>Social, Emotional and Mental Health</a:t>
                      </a:r>
                      <a:endParaRPr lang="en-GB" sz="1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txBody>
                  <a:tcPr marL="32528" marR="32528" marT="0" marB="0">
                    <a:solidFill>
                      <a:srgbClr val="00B0F0"/>
                    </a:solidFill>
                  </a:tcPr>
                </a:tc>
                <a:tc>
                  <a:txBody>
                    <a:bodyPr/>
                    <a:lstStyle/>
                    <a:p>
                      <a:pPr algn="ctr">
                        <a:lnSpc>
                          <a:spcPct val="107000"/>
                        </a:lnSpc>
                        <a:spcAft>
                          <a:spcPts val="800"/>
                        </a:spcAft>
                        <a:buNone/>
                      </a:pPr>
                      <a:r>
                        <a:rPr lang="en-GB" sz="1400" b="1" dirty="0">
                          <a:solidFill>
                            <a:srgbClr val="002060"/>
                          </a:solidFill>
                          <a:effectLst/>
                          <a:latin typeface="Arial" panose="020B0604020202020204" pitchFamily="34" charset="0"/>
                          <a:cs typeface="Arial" panose="020B0604020202020204" pitchFamily="34" charset="0"/>
                        </a:rPr>
                        <a:t>Sensory and Physical</a:t>
                      </a:r>
                      <a:endParaRPr lang="en-GB" sz="1400" b="1"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txBody>
                  <a:tcPr marL="32528" marR="32528" marT="0" marB="0">
                    <a:solidFill>
                      <a:srgbClr val="00B0F0"/>
                    </a:solidFill>
                  </a:tcPr>
                </a:tc>
                <a:extLst>
                  <a:ext uri="{0D108BD9-81ED-4DB2-BD59-A6C34878D82A}">
                    <a16:rowId xmlns:a16="http://schemas.microsoft.com/office/drawing/2014/main" val="3020449025"/>
                  </a:ext>
                </a:extLst>
              </a:tr>
              <a:tr h="2601034">
                <a:tc>
                  <a:txBody>
                    <a:bodyPr/>
                    <a:lstStyle/>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Emotional and well-being support - ELSA</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Drawing and Talking/Time to Talk</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Individual behaviour support/modification and monitoring plans</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Individual Risk Assessments</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1:1 Specialist Counselling</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Forest Academy</a:t>
                      </a:r>
                    </a:p>
                    <a:p>
                      <a:pPr>
                        <a:lnSpc>
                          <a:spcPct val="107000"/>
                        </a:lnSpc>
                        <a:spcAft>
                          <a:spcPts val="800"/>
                        </a:spcAft>
                        <a:buNone/>
                      </a:pPr>
                      <a:r>
                        <a:rPr lang="en-GB" sz="1200" dirty="0">
                          <a:solidFill>
                            <a:srgbClr val="002060"/>
                          </a:solidFill>
                          <a:effectLst/>
                          <a:latin typeface="Arial" panose="020B0604020202020204" pitchFamily="34" charset="0"/>
                          <a:cs typeface="Arial" panose="020B0604020202020204" pitchFamily="34" charset="0"/>
                        </a:rPr>
                        <a:t>Nurture Groups</a:t>
                      </a:r>
                    </a:p>
                    <a:p>
                      <a:pPr>
                        <a:lnSpc>
                          <a:spcPct val="107000"/>
                        </a:lnSpc>
                        <a:spcAft>
                          <a:spcPts val="800"/>
                        </a:spcAft>
                        <a:buNone/>
                      </a:pPr>
                      <a:r>
                        <a:rPr lang="en-GB" sz="1200" dirty="0">
                          <a:solidFill>
                            <a:srgbClr val="002060"/>
                          </a:solidFill>
                          <a:effectLst/>
                          <a:latin typeface="Arial" panose="020B0604020202020204" pitchFamily="34" charset="0"/>
                          <a:ea typeface="Calibri" panose="020F0502020204030204" pitchFamily="34" charset="0"/>
                          <a:cs typeface="Arial" panose="020B0604020202020204" pitchFamily="34" charset="0"/>
                        </a:rPr>
                        <a:t>Boxall Profile</a:t>
                      </a:r>
                    </a:p>
                  </a:txBody>
                  <a:tcPr marL="32528" marR="32528" marT="0" marB="0">
                    <a:solidFill>
                      <a:schemeClr val="accent4">
                        <a:lumMod val="40000"/>
                        <a:lumOff val="60000"/>
                      </a:schemeClr>
                    </a:solidFill>
                  </a:tcPr>
                </a:tc>
                <a:tc>
                  <a:txBody>
                    <a:bodyPr/>
                    <a:lstStyle/>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Sensory Circuits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Movement Breaks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Physical aids – weighted blankets, writing slopes, posture packs, learning aids e.g. marble mesh bags</a:t>
                      </a:r>
                    </a:p>
                    <a:p>
                      <a:pPr>
                        <a:lnSpc>
                          <a:spcPct val="107000"/>
                        </a:lnSpc>
                        <a:spcAft>
                          <a:spcPts val="800"/>
                        </a:spcAft>
                        <a:buNone/>
                      </a:pPr>
                      <a:r>
                        <a:rPr lang="en-GB" sz="1200" b="1" dirty="0">
                          <a:solidFill>
                            <a:srgbClr val="002060"/>
                          </a:solidFill>
                          <a:effectLst/>
                          <a:latin typeface="Arial" panose="020B0604020202020204" pitchFamily="34" charset="0"/>
                          <a:cs typeface="Arial" panose="020B0604020202020204" pitchFamily="34" charset="0"/>
                        </a:rPr>
                        <a:t>Fine and gross motor skills interventions</a:t>
                      </a:r>
                    </a:p>
                    <a:p>
                      <a:pPr>
                        <a:lnSpc>
                          <a:spcPct val="107000"/>
                        </a:lnSpc>
                        <a:spcAft>
                          <a:spcPts val="800"/>
                        </a:spcAft>
                        <a:buNone/>
                      </a:pPr>
                      <a:r>
                        <a:rPr lang="en-GB" sz="1200" b="1" dirty="0">
                          <a:solidFill>
                            <a:srgbClr val="002060"/>
                          </a:solidFill>
                          <a:effectLst/>
                          <a:latin typeface="Arial" panose="020B0604020202020204" pitchFamily="34" charset="0"/>
                          <a:ea typeface="Calibri" panose="020F0502020204030204" pitchFamily="34" charset="0"/>
                          <a:cs typeface="Arial" panose="020B0604020202020204" pitchFamily="34" charset="0"/>
                        </a:rPr>
                        <a:t>Safe Ports for sensory regulation</a:t>
                      </a:r>
                    </a:p>
                  </a:txBody>
                  <a:tcPr marL="32528" marR="32528" marT="0" marB="0">
                    <a:solidFill>
                      <a:schemeClr val="accent4">
                        <a:lumMod val="40000"/>
                        <a:lumOff val="60000"/>
                      </a:schemeClr>
                    </a:solidFill>
                  </a:tcPr>
                </a:tc>
                <a:extLst>
                  <a:ext uri="{0D108BD9-81ED-4DB2-BD59-A6C34878D82A}">
                    <a16:rowId xmlns:a16="http://schemas.microsoft.com/office/drawing/2014/main" val="2303081211"/>
                  </a:ext>
                </a:extLst>
              </a:tr>
            </a:tbl>
          </a:graphicData>
        </a:graphic>
      </p:graphicFrame>
      <p:pic>
        <p:nvPicPr>
          <p:cNvPr id="6" name="Picture 5">
            <a:extLst>
              <a:ext uri="{FF2B5EF4-FFF2-40B4-BE49-F238E27FC236}">
                <a16:creationId xmlns:a16="http://schemas.microsoft.com/office/drawing/2014/main" id="{B69B27D5-FAE5-8A42-4E6C-D4E254AFFB2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273952" cy="346871"/>
          </a:xfrm>
          <a:prstGeom prst="rect">
            <a:avLst/>
          </a:prstGeom>
          <a:noFill/>
          <a:ln>
            <a:noFill/>
          </a:ln>
        </p:spPr>
      </p:pic>
      <p:pic>
        <p:nvPicPr>
          <p:cNvPr id="2" name="Picture 1">
            <a:extLst>
              <a:ext uri="{FF2B5EF4-FFF2-40B4-BE49-F238E27FC236}">
                <a16:creationId xmlns:a16="http://schemas.microsoft.com/office/drawing/2014/main" id="{7AABEE11-398A-91C5-0C04-0F81335F83B9}"/>
              </a:ext>
            </a:extLst>
          </p:cNvPr>
          <p:cNvPicPr>
            <a:picLocks noChangeAspect="1"/>
          </p:cNvPicPr>
          <p:nvPr/>
        </p:nvPicPr>
        <p:blipFill>
          <a:blip r:embed="rId3"/>
          <a:stretch>
            <a:fillRect/>
          </a:stretch>
        </p:blipFill>
        <p:spPr>
          <a:xfrm>
            <a:off x="162045" y="221122"/>
            <a:ext cx="710812" cy="439548"/>
          </a:xfrm>
          <a:prstGeom prst="rect">
            <a:avLst/>
          </a:prstGeom>
        </p:spPr>
      </p:pic>
    </p:spTree>
    <p:extLst>
      <p:ext uri="{BB962C8B-B14F-4D97-AF65-F5344CB8AC3E}">
        <p14:creationId xmlns:p14="http://schemas.microsoft.com/office/powerpoint/2010/main" val="2193498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36CB392-05AC-A926-18A2-28054C91ECC3}"/>
              </a:ext>
            </a:extLst>
          </p:cNvPr>
          <p:cNvPicPr>
            <a:picLocks noChangeAspect="1"/>
          </p:cNvPicPr>
          <p:nvPr/>
        </p:nvPicPr>
        <p:blipFill>
          <a:blip r:embed="rId2"/>
          <a:stretch>
            <a:fillRect/>
          </a:stretch>
        </p:blipFill>
        <p:spPr>
          <a:xfrm>
            <a:off x="1781262" y="414951"/>
            <a:ext cx="8629477" cy="6028097"/>
          </a:xfrm>
          <a:prstGeom prst="rect">
            <a:avLst/>
          </a:prstGeom>
        </p:spPr>
      </p:pic>
      <p:pic>
        <p:nvPicPr>
          <p:cNvPr id="9" name="Picture 8">
            <a:extLst>
              <a:ext uri="{FF2B5EF4-FFF2-40B4-BE49-F238E27FC236}">
                <a16:creationId xmlns:a16="http://schemas.microsoft.com/office/drawing/2014/main" id="{D7D9F8A0-DC98-46DF-2BCD-3E2C1B5CCEE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2605" y="284577"/>
            <a:ext cx="1273952" cy="346871"/>
          </a:xfrm>
          <a:prstGeom prst="rect">
            <a:avLst/>
          </a:prstGeom>
          <a:noFill/>
          <a:ln>
            <a:noFill/>
          </a:ln>
        </p:spPr>
      </p:pic>
      <p:pic>
        <p:nvPicPr>
          <p:cNvPr id="2" name="Picture 1">
            <a:extLst>
              <a:ext uri="{FF2B5EF4-FFF2-40B4-BE49-F238E27FC236}">
                <a16:creationId xmlns:a16="http://schemas.microsoft.com/office/drawing/2014/main" id="{FA880C30-CA09-507E-8036-D34C5C63941C}"/>
              </a:ext>
            </a:extLst>
          </p:cNvPr>
          <p:cNvPicPr>
            <a:picLocks noChangeAspect="1"/>
          </p:cNvPicPr>
          <p:nvPr/>
        </p:nvPicPr>
        <p:blipFill>
          <a:blip r:embed="rId4"/>
          <a:stretch>
            <a:fillRect/>
          </a:stretch>
        </p:blipFill>
        <p:spPr>
          <a:xfrm>
            <a:off x="303949" y="284577"/>
            <a:ext cx="788871" cy="487817"/>
          </a:xfrm>
          <a:prstGeom prst="rect">
            <a:avLst/>
          </a:prstGeom>
        </p:spPr>
      </p:pic>
    </p:spTree>
    <p:extLst>
      <p:ext uri="{BB962C8B-B14F-4D97-AF65-F5344CB8AC3E}">
        <p14:creationId xmlns:p14="http://schemas.microsoft.com/office/powerpoint/2010/main" val="37849691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32CD1-0C95-0CA0-2A60-E0687225938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2A010B-07A4-D5CA-2D2D-BB5DC6B53416}"/>
              </a:ext>
            </a:extLst>
          </p:cNvPr>
          <p:cNvSpPr txBox="1"/>
          <p:nvPr/>
        </p:nvSpPr>
        <p:spPr>
          <a:xfrm>
            <a:off x="402772" y="1061835"/>
            <a:ext cx="11386456" cy="2156809"/>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algn="just">
              <a:lnSpc>
                <a:spcPct val="107000"/>
              </a:lnSpc>
              <a:spcAft>
                <a:spcPts val="800"/>
              </a:spcAft>
              <a:buNone/>
            </a:pP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SENCo:</a:t>
            </a:r>
            <a:endParaRPr lang="en-GB" sz="16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Ensures that all members of staff in academy have a clear understanding of each</a:t>
            </a:r>
            <a:r>
              <a:rPr lang="en-GB" sz="16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child's Special Educational Need and / or Disability and aids them in their practice.</a:t>
            </a:r>
            <a:endParaRPr lang="en-GB" sz="16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Provides all staff with training on the SEND needs in the academy and training relating to specific children.</a:t>
            </a:r>
            <a:endParaRPr lang="en-GB" sz="16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Updates the teaching staff in staff meetings about recent government initiatives within the SEND system and relays back information gathered from SEN conferences and courses. </a:t>
            </a:r>
            <a:endParaRPr lang="en-GB" sz="16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677BA49-FF60-51E6-ED51-A9B73142ED38}"/>
              </a:ext>
            </a:extLst>
          </p:cNvPr>
          <p:cNvSpPr txBox="1"/>
          <p:nvPr/>
        </p:nvSpPr>
        <p:spPr>
          <a:xfrm>
            <a:off x="107770" y="204332"/>
            <a:ext cx="11549743" cy="984885"/>
          </a:xfrm>
          <a:prstGeom prst="rect">
            <a:avLst/>
          </a:prstGeom>
          <a:noFill/>
        </p:spPr>
        <p:txBody>
          <a:bodyPr wrap="square" rtlCol="0">
            <a:spAutoFit/>
          </a:bodyPr>
          <a:lstStyle/>
          <a:p>
            <a:pPr algn="ctr"/>
            <a:r>
              <a:rPr lang="en-GB" sz="20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Q. How are staff at Raleigh Infant and Admirals Academies supported to work with children </a:t>
            </a:r>
          </a:p>
          <a:p>
            <a:pPr algn="ctr"/>
            <a:r>
              <a:rPr lang="en-GB" sz="20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with SEND and what training do they have?</a:t>
            </a:r>
            <a:endParaRPr lang="en-GB" sz="2000"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aphicFrame>
        <p:nvGraphicFramePr>
          <p:cNvPr id="5" name="Table 4">
            <a:extLst>
              <a:ext uri="{FF2B5EF4-FFF2-40B4-BE49-F238E27FC236}">
                <a16:creationId xmlns:a16="http://schemas.microsoft.com/office/drawing/2014/main" id="{22A1A6EC-0867-D92A-72E9-4B5DFAA66A79}"/>
              </a:ext>
            </a:extLst>
          </p:cNvPr>
          <p:cNvGraphicFramePr>
            <a:graphicFrameLocks noGrp="1"/>
          </p:cNvGraphicFramePr>
          <p:nvPr>
            <p:extLst>
              <p:ext uri="{D42A27DB-BD31-4B8C-83A1-F6EECF244321}">
                <p14:modId xmlns:p14="http://schemas.microsoft.com/office/powerpoint/2010/main" val="2223434517"/>
              </p:ext>
            </p:extLst>
          </p:nvPr>
        </p:nvGraphicFramePr>
        <p:xfrm>
          <a:off x="402772" y="3545924"/>
          <a:ext cx="11386456" cy="2164080"/>
        </p:xfrm>
        <a:graphic>
          <a:graphicData uri="http://schemas.openxmlformats.org/drawingml/2006/table">
            <a:tbl>
              <a:tblPr firstRow="1" bandRow="1">
                <a:tableStyleId>{5C22544A-7EE6-4342-B048-85BDC9FD1C3A}</a:tableStyleId>
              </a:tblPr>
              <a:tblGrid>
                <a:gridCol w="2846614">
                  <a:extLst>
                    <a:ext uri="{9D8B030D-6E8A-4147-A177-3AD203B41FA5}">
                      <a16:colId xmlns:a16="http://schemas.microsoft.com/office/drawing/2014/main" val="674360713"/>
                    </a:ext>
                  </a:extLst>
                </a:gridCol>
                <a:gridCol w="2846614">
                  <a:extLst>
                    <a:ext uri="{9D8B030D-6E8A-4147-A177-3AD203B41FA5}">
                      <a16:colId xmlns:a16="http://schemas.microsoft.com/office/drawing/2014/main" val="1360809241"/>
                    </a:ext>
                  </a:extLst>
                </a:gridCol>
                <a:gridCol w="2846614">
                  <a:extLst>
                    <a:ext uri="{9D8B030D-6E8A-4147-A177-3AD203B41FA5}">
                      <a16:colId xmlns:a16="http://schemas.microsoft.com/office/drawing/2014/main" val="2099810784"/>
                    </a:ext>
                  </a:extLst>
                </a:gridCol>
                <a:gridCol w="2846614">
                  <a:extLst>
                    <a:ext uri="{9D8B030D-6E8A-4147-A177-3AD203B41FA5}">
                      <a16:colId xmlns:a16="http://schemas.microsoft.com/office/drawing/2014/main" val="1379563268"/>
                    </a:ext>
                  </a:extLst>
                </a:gridCol>
              </a:tblGrid>
              <a:tr h="0">
                <a:tc>
                  <a:txBody>
                    <a:bodyPr/>
                    <a:lstStyle/>
                    <a:p>
                      <a:r>
                        <a:rPr lang="en-GB" sz="1400" dirty="0">
                          <a:solidFill>
                            <a:srgbClr val="002060"/>
                          </a:solidFill>
                          <a:latin typeface="Arial" panose="020B0604020202020204" pitchFamily="34" charset="0"/>
                          <a:cs typeface="Arial" panose="020B0604020202020204" pitchFamily="34" charset="0"/>
                        </a:rPr>
                        <a:t>Training to support Communication and Interaction needs</a:t>
                      </a:r>
                    </a:p>
                  </a:txBody>
                  <a:tcPr>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2060"/>
                          </a:solidFill>
                          <a:latin typeface="Arial" panose="020B0604020202020204" pitchFamily="34" charset="0"/>
                          <a:cs typeface="Arial" panose="020B0604020202020204" pitchFamily="34" charset="0"/>
                        </a:rPr>
                        <a:t>Training to support  Cognition and Learning needs</a:t>
                      </a:r>
                    </a:p>
                    <a:p>
                      <a:endParaRPr lang="en-GB" dirty="0">
                        <a:solidFill>
                          <a:srgbClr val="002060"/>
                        </a:solidFill>
                      </a:endParaRPr>
                    </a:p>
                  </a:txBody>
                  <a:tcPr>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2060"/>
                          </a:solidFill>
                          <a:latin typeface="Arial" panose="020B0604020202020204" pitchFamily="34" charset="0"/>
                          <a:cs typeface="Arial" panose="020B0604020202020204" pitchFamily="34" charset="0"/>
                        </a:rPr>
                        <a:t>Training to support  </a:t>
                      </a:r>
                      <a:r>
                        <a:rPr lang="en-GB" sz="1400" dirty="0" err="1">
                          <a:solidFill>
                            <a:srgbClr val="002060"/>
                          </a:solidFill>
                          <a:latin typeface="Arial" panose="020B0604020202020204" pitchFamily="34" charset="0"/>
                          <a:cs typeface="Arial" panose="020B0604020202020204" pitchFamily="34" charset="0"/>
                        </a:rPr>
                        <a:t>Socal</a:t>
                      </a:r>
                      <a:r>
                        <a:rPr lang="en-GB" sz="1400" dirty="0">
                          <a:solidFill>
                            <a:srgbClr val="002060"/>
                          </a:solidFill>
                          <a:latin typeface="Arial" panose="020B0604020202020204" pitchFamily="34" charset="0"/>
                          <a:cs typeface="Arial" panose="020B0604020202020204" pitchFamily="34" charset="0"/>
                        </a:rPr>
                        <a:t>, Emotional and Mental Health needs</a:t>
                      </a:r>
                    </a:p>
                  </a:txBody>
                  <a:tcPr>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2060"/>
                          </a:solidFill>
                          <a:latin typeface="Arial" panose="020B0604020202020204" pitchFamily="34" charset="0"/>
                          <a:cs typeface="Arial" panose="020B0604020202020204" pitchFamily="34" charset="0"/>
                        </a:rPr>
                        <a:t>Training to support Physical and or Sensory needs</a:t>
                      </a:r>
                    </a:p>
                    <a:p>
                      <a:endParaRPr lang="en-GB" dirty="0">
                        <a:solidFill>
                          <a:srgbClr val="002060"/>
                        </a:solidFill>
                      </a:endParaRPr>
                    </a:p>
                  </a:txBody>
                  <a:tcPr>
                    <a:solidFill>
                      <a:schemeClr val="accent4">
                        <a:lumMod val="40000"/>
                        <a:lumOff val="60000"/>
                      </a:schemeClr>
                    </a:solidFill>
                  </a:tcPr>
                </a:tc>
                <a:extLst>
                  <a:ext uri="{0D108BD9-81ED-4DB2-BD59-A6C34878D82A}">
                    <a16:rowId xmlns:a16="http://schemas.microsoft.com/office/drawing/2014/main" val="894872476"/>
                  </a:ext>
                </a:extLst>
              </a:tr>
              <a:tr h="370840">
                <a:tc>
                  <a:txBody>
                    <a:bodyPr/>
                    <a:lstStyle/>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Speech and Language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Attention Autism (Bucket Time)</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LEGO Therapy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ELKLAN training</a:t>
                      </a:r>
                    </a:p>
                  </a:txBody>
                  <a:tcPr/>
                </a:tc>
                <a:tc>
                  <a:txBody>
                    <a:bodyPr/>
                    <a:lstStyle/>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Little Wandle phonics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Adaptive Teaching</a:t>
                      </a:r>
                    </a:p>
                  </a:txBody>
                  <a:tcPr/>
                </a:tc>
                <a:tc>
                  <a:txBody>
                    <a:bodyPr/>
                    <a:lstStyle/>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Drawing and Talking Therapy</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Mental Health Champions</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Norfolk Steps – Step Up and Step On</a:t>
                      </a:r>
                    </a:p>
                  </a:txBody>
                  <a:tcPr/>
                </a:tc>
                <a:tc>
                  <a:txBody>
                    <a:bodyPr/>
                    <a:lstStyle/>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Paediatric First Aid</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Diabetes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EpiPen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Moving and handling training</a:t>
                      </a:r>
                    </a:p>
                    <a:p>
                      <a:pPr marL="285750" indent="-285750">
                        <a:buFont typeface="Arial" panose="020B0604020202020204" pitchFamily="34" charset="0"/>
                        <a:buChar char="•"/>
                      </a:pPr>
                      <a:r>
                        <a:rPr lang="en-GB" sz="1400" dirty="0">
                          <a:solidFill>
                            <a:srgbClr val="002060"/>
                          </a:solidFill>
                          <a:latin typeface="Arial" panose="020B0604020202020204" pitchFamily="34" charset="0"/>
                          <a:cs typeface="Arial" panose="020B0604020202020204" pitchFamily="34" charset="0"/>
                        </a:rPr>
                        <a:t>Sensory Circuits training</a:t>
                      </a:r>
                    </a:p>
                  </a:txBody>
                  <a:tcPr/>
                </a:tc>
                <a:extLst>
                  <a:ext uri="{0D108BD9-81ED-4DB2-BD59-A6C34878D82A}">
                    <a16:rowId xmlns:a16="http://schemas.microsoft.com/office/drawing/2014/main" val="3620696296"/>
                  </a:ext>
                </a:extLst>
              </a:tr>
            </a:tbl>
          </a:graphicData>
        </a:graphic>
      </p:graphicFrame>
      <p:pic>
        <p:nvPicPr>
          <p:cNvPr id="7" name="Picture 6">
            <a:extLst>
              <a:ext uri="{FF2B5EF4-FFF2-40B4-BE49-F238E27FC236}">
                <a16:creationId xmlns:a16="http://schemas.microsoft.com/office/drawing/2014/main" id="{F7AB46B7-F922-D585-E07D-BCE993E7218E}"/>
              </a:ext>
            </a:extLst>
          </p:cNvPr>
          <p:cNvPicPr>
            <a:picLocks noChangeAspect="1"/>
          </p:cNvPicPr>
          <p:nvPr/>
        </p:nvPicPr>
        <p:blipFill>
          <a:blip r:embed="rId2"/>
          <a:stretch>
            <a:fillRect/>
          </a:stretch>
        </p:blipFill>
        <p:spPr>
          <a:xfrm>
            <a:off x="402771" y="5873669"/>
            <a:ext cx="1234643" cy="875474"/>
          </a:xfrm>
          <a:prstGeom prst="rect">
            <a:avLst/>
          </a:prstGeom>
        </p:spPr>
      </p:pic>
      <p:pic>
        <p:nvPicPr>
          <p:cNvPr id="9" name="Picture 8">
            <a:extLst>
              <a:ext uri="{FF2B5EF4-FFF2-40B4-BE49-F238E27FC236}">
                <a16:creationId xmlns:a16="http://schemas.microsoft.com/office/drawing/2014/main" id="{7142FD23-2EED-AF5E-A417-39C666A2D8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3184" y="230792"/>
            <a:ext cx="1048691" cy="285537"/>
          </a:xfrm>
          <a:prstGeom prst="rect">
            <a:avLst/>
          </a:prstGeom>
          <a:noFill/>
          <a:ln>
            <a:noFill/>
          </a:ln>
        </p:spPr>
      </p:pic>
      <p:pic>
        <p:nvPicPr>
          <p:cNvPr id="2" name="Picture 1">
            <a:extLst>
              <a:ext uri="{FF2B5EF4-FFF2-40B4-BE49-F238E27FC236}">
                <a16:creationId xmlns:a16="http://schemas.microsoft.com/office/drawing/2014/main" id="{D2D95C22-C0E2-1DC5-A573-B5FE2ABEC7F6}"/>
              </a:ext>
            </a:extLst>
          </p:cNvPr>
          <p:cNvPicPr>
            <a:picLocks noChangeAspect="1"/>
          </p:cNvPicPr>
          <p:nvPr/>
        </p:nvPicPr>
        <p:blipFill>
          <a:blip r:embed="rId4"/>
          <a:stretch>
            <a:fillRect/>
          </a:stretch>
        </p:blipFill>
        <p:spPr>
          <a:xfrm>
            <a:off x="270125" y="230792"/>
            <a:ext cx="621974" cy="384612"/>
          </a:xfrm>
          <a:prstGeom prst="rect">
            <a:avLst/>
          </a:prstGeom>
        </p:spPr>
      </p:pic>
    </p:spTree>
    <p:extLst>
      <p:ext uri="{BB962C8B-B14F-4D97-AF65-F5344CB8AC3E}">
        <p14:creationId xmlns:p14="http://schemas.microsoft.com/office/powerpoint/2010/main" val="3078294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27D40-CD48-7ACE-4B21-0DDA8C117A5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CE07E44-AA1C-CF65-B546-0333B3FC83B4}"/>
              </a:ext>
            </a:extLst>
          </p:cNvPr>
          <p:cNvSpPr txBox="1"/>
          <p:nvPr/>
        </p:nvSpPr>
        <p:spPr>
          <a:xfrm>
            <a:off x="381000" y="743793"/>
            <a:ext cx="11430000" cy="707886"/>
          </a:xfrm>
          <a:prstGeom prst="rect">
            <a:avLst/>
          </a:prstGeom>
          <a:noFill/>
        </p:spPr>
        <p:txBody>
          <a:bodyPr wrap="square">
            <a:spAutoFit/>
          </a:bodyPr>
          <a:lstStyle/>
          <a:p>
            <a:pPr algn="ct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What additional support for learning is available to pupils with special educational needs and/or disabilities?</a:t>
            </a:r>
            <a:endParaRPr lang="en-GB" sz="2000" u="sng" dirty="0">
              <a:solidFill>
                <a:srgbClr val="00206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C2E5A3E-BE36-EB23-F894-EDFFDFEDAFCD}"/>
              </a:ext>
            </a:extLst>
          </p:cNvPr>
          <p:cNvSpPr txBox="1"/>
          <p:nvPr/>
        </p:nvSpPr>
        <p:spPr>
          <a:xfrm>
            <a:off x="500996" y="2164358"/>
            <a:ext cx="11430000" cy="1264642"/>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a:lnSpc>
                <a:spcPct val="107000"/>
              </a:lnSpc>
              <a:spcAft>
                <a:spcPts val="800"/>
              </a:spcAft>
              <a:buNone/>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All children with English as an Additional Language in the academies are supported through visuals, peer buddies and signing, to access learning. </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W</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e carry out specific language interventions as appropriate.  All areas of development are carefully considered and discussions with parents, through an interpreter or translation service, may take place to establish if the delay in learning is attributed to their command of English or to an emerging SEND need.</a:t>
            </a:r>
            <a:endParaRPr lang="en-GB" sz="1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545940D-8B40-45A1-677C-D86B76BDB560}"/>
              </a:ext>
            </a:extLst>
          </p:cNvPr>
          <p:cNvSpPr txBox="1"/>
          <p:nvPr/>
        </p:nvSpPr>
        <p:spPr>
          <a:xfrm>
            <a:off x="2460172" y="1509103"/>
            <a:ext cx="10678886" cy="369332"/>
          </a:xfrm>
          <a:prstGeom prst="rect">
            <a:avLst/>
          </a:prstGeom>
          <a:noFill/>
        </p:spPr>
        <p:txBody>
          <a:bodyPr wrap="square" rtlCol="0">
            <a:spAutoFit/>
          </a:bodyPr>
          <a:lstStyle/>
          <a:p>
            <a:r>
              <a:rPr lang="en-GB" b="1" dirty="0">
                <a:solidFill>
                  <a:srgbClr val="002060"/>
                </a:solidFill>
                <a:latin typeface="Arial" panose="020B0604020202020204" pitchFamily="34" charset="0"/>
                <a:cs typeface="Arial" panose="020B0604020202020204" pitchFamily="34" charset="0"/>
              </a:rPr>
              <a:t>Pupils with English as an additional Language (EAL) and SEN</a:t>
            </a:r>
          </a:p>
        </p:txBody>
      </p:sp>
      <p:pic>
        <p:nvPicPr>
          <p:cNvPr id="13" name="Picture 12">
            <a:extLst>
              <a:ext uri="{FF2B5EF4-FFF2-40B4-BE49-F238E27FC236}">
                <a16:creationId xmlns:a16="http://schemas.microsoft.com/office/drawing/2014/main" id="{74E9041C-7AEA-FFF5-B6FD-0406C6073785}"/>
              </a:ext>
            </a:extLst>
          </p:cNvPr>
          <p:cNvPicPr>
            <a:picLocks noChangeAspect="1"/>
          </p:cNvPicPr>
          <p:nvPr/>
        </p:nvPicPr>
        <p:blipFill>
          <a:blip r:embed="rId2"/>
          <a:stretch>
            <a:fillRect/>
          </a:stretch>
        </p:blipFill>
        <p:spPr>
          <a:xfrm>
            <a:off x="4512311" y="3631515"/>
            <a:ext cx="2622136" cy="2607886"/>
          </a:xfrm>
          <a:prstGeom prst="rect">
            <a:avLst/>
          </a:prstGeom>
        </p:spPr>
      </p:pic>
      <p:pic>
        <p:nvPicPr>
          <p:cNvPr id="15" name="Picture 14">
            <a:extLst>
              <a:ext uri="{FF2B5EF4-FFF2-40B4-BE49-F238E27FC236}">
                <a16:creationId xmlns:a16="http://schemas.microsoft.com/office/drawing/2014/main" id="{6E0D3472-AD00-635F-323D-F3373CD67CE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15600" y="231171"/>
            <a:ext cx="1349829" cy="367531"/>
          </a:xfrm>
          <a:prstGeom prst="rect">
            <a:avLst/>
          </a:prstGeom>
          <a:noFill/>
          <a:ln>
            <a:noFill/>
          </a:ln>
        </p:spPr>
      </p:pic>
      <p:pic>
        <p:nvPicPr>
          <p:cNvPr id="2" name="Picture 1">
            <a:extLst>
              <a:ext uri="{FF2B5EF4-FFF2-40B4-BE49-F238E27FC236}">
                <a16:creationId xmlns:a16="http://schemas.microsoft.com/office/drawing/2014/main" id="{04D048FD-FF1F-E0FB-5348-26CBF058EF41}"/>
              </a:ext>
            </a:extLst>
          </p:cNvPr>
          <p:cNvPicPr>
            <a:picLocks noChangeAspect="1"/>
          </p:cNvPicPr>
          <p:nvPr/>
        </p:nvPicPr>
        <p:blipFill>
          <a:blip r:embed="rId4"/>
          <a:stretch>
            <a:fillRect/>
          </a:stretch>
        </p:blipFill>
        <p:spPr>
          <a:xfrm>
            <a:off x="280059" y="231171"/>
            <a:ext cx="794972" cy="491590"/>
          </a:xfrm>
          <a:prstGeom prst="rect">
            <a:avLst/>
          </a:prstGeom>
        </p:spPr>
      </p:pic>
    </p:spTree>
    <p:extLst>
      <p:ext uri="{BB962C8B-B14F-4D97-AF65-F5344CB8AC3E}">
        <p14:creationId xmlns:p14="http://schemas.microsoft.com/office/powerpoint/2010/main" val="1901472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121C3-ECE9-D54B-DB38-093DC9128764}"/>
            </a:ext>
          </a:extLst>
        </p:cNvPr>
        <p:cNvGrpSpPr/>
        <p:nvPr/>
      </p:nvGrpSpPr>
      <p:grpSpPr>
        <a:xfrm>
          <a:off x="0" y="0"/>
          <a:ext cx="0" cy="0"/>
          <a:chOff x="0" y="0"/>
          <a:chExt cx="0" cy="0"/>
        </a:xfrm>
      </p:grpSpPr>
      <p:pic>
        <p:nvPicPr>
          <p:cNvPr id="15" name="Picture 14">
            <a:extLst>
              <a:ext uri="{FF2B5EF4-FFF2-40B4-BE49-F238E27FC236}">
                <a16:creationId xmlns:a16="http://schemas.microsoft.com/office/drawing/2014/main" id="{90FE3DF3-524E-A7F9-83E6-5B1D436B472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5600" y="231171"/>
            <a:ext cx="1349829" cy="367531"/>
          </a:xfrm>
          <a:prstGeom prst="rect">
            <a:avLst/>
          </a:prstGeom>
          <a:noFill/>
          <a:ln>
            <a:noFill/>
          </a:ln>
        </p:spPr>
      </p:pic>
      <p:sp>
        <p:nvSpPr>
          <p:cNvPr id="4" name="TextBox 3">
            <a:extLst>
              <a:ext uri="{FF2B5EF4-FFF2-40B4-BE49-F238E27FC236}">
                <a16:creationId xmlns:a16="http://schemas.microsoft.com/office/drawing/2014/main" id="{A801E9ED-2185-2954-090F-CFF7DA8963B1}"/>
              </a:ext>
            </a:extLst>
          </p:cNvPr>
          <p:cNvSpPr txBox="1"/>
          <p:nvPr/>
        </p:nvSpPr>
        <p:spPr>
          <a:xfrm>
            <a:off x="1349297" y="231171"/>
            <a:ext cx="9300117" cy="1074718"/>
          </a:xfrm>
          <a:prstGeom prst="rect">
            <a:avLst/>
          </a:prstGeom>
          <a:noFill/>
        </p:spPr>
        <p:txBody>
          <a:bodyPr wrap="square">
            <a:spAutoFit/>
          </a:bodyPr>
          <a:lstStyle/>
          <a:p>
            <a:pPr algn="ctr">
              <a:lnSpc>
                <a:spcPct val="115000"/>
              </a:lnSpc>
              <a:spcAft>
                <a:spcPts val="1200"/>
              </a:spcAft>
              <a:buNone/>
            </a:pPr>
            <a:r>
              <a:rPr lang="en-GB" sz="2400" b="1" u="sng" kern="100" dirty="0">
                <a:solidFill>
                  <a:srgbClr val="002060"/>
                </a:solidFill>
                <a:latin typeface="Aptos" panose="020B0004020202020204" pitchFamily="34" charset="0"/>
                <a:cs typeface="Times New Roman" panose="02020603050405020304" pitchFamily="18" charset="0"/>
              </a:rPr>
              <a:t>What support is in place for looked-after and previously </a:t>
            </a:r>
          </a:p>
          <a:p>
            <a:pPr algn="ctr">
              <a:lnSpc>
                <a:spcPct val="115000"/>
              </a:lnSpc>
              <a:spcAft>
                <a:spcPts val="1200"/>
              </a:spcAft>
              <a:buNone/>
            </a:pPr>
            <a:r>
              <a:rPr lang="en-GB" sz="2400" b="1" u="sng" kern="100" dirty="0">
                <a:solidFill>
                  <a:srgbClr val="002060"/>
                </a:solidFill>
                <a:latin typeface="Aptos" panose="020B0004020202020204" pitchFamily="34" charset="0"/>
                <a:cs typeface="Times New Roman" panose="02020603050405020304" pitchFamily="18" charset="0"/>
              </a:rPr>
              <a:t>looked-after children with SEN?</a:t>
            </a:r>
          </a:p>
        </p:txBody>
      </p:sp>
      <p:sp>
        <p:nvSpPr>
          <p:cNvPr id="6" name="TextBox 5">
            <a:extLst>
              <a:ext uri="{FF2B5EF4-FFF2-40B4-BE49-F238E27FC236}">
                <a16:creationId xmlns:a16="http://schemas.microsoft.com/office/drawing/2014/main" id="{D66422A8-E96D-3C5F-E928-4A6468473E3F}"/>
              </a:ext>
            </a:extLst>
          </p:cNvPr>
          <p:cNvSpPr txBox="1"/>
          <p:nvPr/>
        </p:nvSpPr>
        <p:spPr>
          <a:xfrm>
            <a:off x="1236365" y="1751391"/>
            <a:ext cx="9954149" cy="3477875"/>
          </a:xfrm>
          <a:prstGeom prst="rect">
            <a:avLst/>
          </a:prstGeom>
          <a:solidFill>
            <a:schemeClr val="accent4">
              <a:lumMod val="40000"/>
              <a:lumOff val="60000"/>
            </a:schemeClr>
          </a:solidFill>
          <a:ln>
            <a:solidFill>
              <a:schemeClr val="tx1"/>
            </a:solidFill>
          </a:ln>
        </p:spPr>
        <p:txBody>
          <a:bodyPr wrap="square">
            <a:spAutoFit/>
          </a:bodyPr>
          <a:lstStyle/>
          <a:p>
            <a:pPr>
              <a:buNone/>
            </a:pP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Our Designated Teacher, Mrs </a:t>
            </a:r>
            <a:r>
              <a:rPr lang="en-GB" sz="2000" dirty="0">
                <a:solidFill>
                  <a:srgbClr val="002060"/>
                </a:solidFill>
                <a:latin typeface="Aptos" panose="020B0004020202020204" pitchFamily="34" charset="0"/>
                <a:ea typeface="MS Mincho" panose="02020609040205080304" pitchFamily="49" charset="-128"/>
                <a:cs typeface="Times New Roman" panose="02020603050405020304" pitchFamily="18" charset="0"/>
              </a:rPr>
              <a:t>Ewans</a:t>
            </a: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 will work with Mrs </a:t>
            </a:r>
            <a:r>
              <a:rPr lang="en-GB" sz="2000" dirty="0">
                <a:solidFill>
                  <a:srgbClr val="002060"/>
                </a:solidFill>
                <a:latin typeface="Aptos" panose="020B0004020202020204" pitchFamily="34" charset="0"/>
                <a:ea typeface="MS Mincho" panose="02020609040205080304" pitchFamily="49" charset="-128"/>
                <a:cs typeface="Times New Roman" panose="02020603050405020304" pitchFamily="18" charset="0"/>
              </a:rPr>
              <a:t>Hall</a:t>
            </a: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 our SENCO, to make sure that all teachers understand how a looked-after or previously looked-after pupil’s circumstances and their SEN might interact, and what the implications are for teaching and learning.</a:t>
            </a:r>
          </a:p>
          <a:p>
            <a:pPr>
              <a:buNone/>
            </a:pP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 </a:t>
            </a:r>
          </a:p>
          <a:p>
            <a:pPr>
              <a:buNone/>
            </a:pP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Children who are looked-after or previously looked-after will be supported in the same way as any other child who has SEN. However, looked-after pupils will also have a personal education plan (PEP). We will make sure that the PEP and any SEN support plans or EHC plans are consistent and complement one another.  </a:t>
            </a:r>
          </a:p>
          <a:p>
            <a:pPr>
              <a:buNone/>
            </a:pPr>
            <a:r>
              <a:rPr lang="en-GB" sz="2000" dirty="0">
                <a:solidFill>
                  <a:srgbClr val="002060"/>
                </a:solidFill>
                <a:effectLst/>
                <a:latin typeface="Aptos" panose="020B0004020202020204" pitchFamily="34" charset="0"/>
                <a:ea typeface="MS Mincho" panose="02020609040205080304" pitchFamily="49" charset="-128"/>
                <a:cs typeface="Arial" panose="020B0604020202020204" pitchFamily="34" charset="0"/>
              </a:rPr>
              <a:t> </a:t>
            </a:r>
            <a:endPar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endParaRPr>
          </a:p>
          <a:p>
            <a:pPr>
              <a:buNone/>
            </a:pPr>
            <a:r>
              <a:rPr lang="en-GB" sz="2000" dirty="0">
                <a:solidFill>
                  <a:srgbClr val="002060"/>
                </a:solidFill>
                <a:latin typeface="Aptos" panose="020B0004020202020204" pitchFamily="34" charset="0"/>
                <a:ea typeface="MS Mincho" panose="02020609040205080304" pitchFamily="49" charset="-128"/>
                <a:cs typeface="Times New Roman" panose="02020603050405020304" pitchFamily="18" charset="0"/>
              </a:rPr>
              <a:t>Please see </a:t>
            </a:r>
            <a:r>
              <a:rPr lang="en-GB" sz="2000" dirty="0">
                <a:solidFill>
                  <a:srgbClr val="002060"/>
                </a:solidFill>
                <a:effectLst/>
                <a:latin typeface="Aptos" panose="020B0004020202020204" pitchFamily="34" charset="0"/>
                <a:ea typeface="MS Mincho" panose="02020609040205080304" pitchFamily="49" charset="-128"/>
                <a:cs typeface="Times New Roman" panose="02020603050405020304" pitchFamily="18" charset="0"/>
              </a:rPr>
              <a:t>our Looked after Children (LAC/PLAC) Policy for more information</a:t>
            </a:r>
            <a:endParaRPr lang="en-GB" sz="1800" dirty="0">
              <a:effectLst/>
              <a:latin typeface="Aptos" panose="020B0004020202020204" pitchFamily="34" charset="0"/>
              <a:ea typeface="MS Mincho" panose="02020609040205080304" pitchFamily="49" charset="-128"/>
              <a:cs typeface="Times New Roman" panose="02020603050405020304" pitchFamily="18" charset="0"/>
            </a:endParaRPr>
          </a:p>
        </p:txBody>
      </p:sp>
      <p:pic>
        <p:nvPicPr>
          <p:cNvPr id="9" name="Picture 8">
            <a:extLst>
              <a:ext uri="{FF2B5EF4-FFF2-40B4-BE49-F238E27FC236}">
                <a16:creationId xmlns:a16="http://schemas.microsoft.com/office/drawing/2014/main" id="{83AA4ABA-C68D-DC42-A08A-DBE16EF3EBB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5367453" y="5377892"/>
            <a:ext cx="1457093" cy="1248937"/>
          </a:xfrm>
          <a:prstGeom prst="rect">
            <a:avLst/>
          </a:prstGeom>
          <a:noFill/>
        </p:spPr>
      </p:pic>
      <p:pic>
        <p:nvPicPr>
          <p:cNvPr id="2" name="Picture 1">
            <a:extLst>
              <a:ext uri="{FF2B5EF4-FFF2-40B4-BE49-F238E27FC236}">
                <a16:creationId xmlns:a16="http://schemas.microsoft.com/office/drawing/2014/main" id="{D7A73554-8304-5A4D-CA17-15DF44EA6070}"/>
              </a:ext>
            </a:extLst>
          </p:cNvPr>
          <p:cNvPicPr>
            <a:picLocks noChangeAspect="1"/>
          </p:cNvPicPr>
          <p:nvPr/>
        </p:nvPicPr>
        <p:blipFill>
          <a:blip r:embed="rId5"/>
          <a:stretch>
            <a:fillRect/>
          </a:stretch>
        </p:blipFill>
        <p:spPr>
          <a:xfrm>
            <a:off x="268758" y="270593"/>
            <a:ext cx="811897" cy="502056"/>
          </a:xfrm>
          <a:prstGeom prst="rect">
            <a:avLst/>
          </a:prstGeom>
        </p:spPr>
      </p:pic>
    </p:spTree>
    <p:extLst>
      <p:ext uri="{BB962C8B-B14F-4D97-AF65-F5344CB8AC3E}">
        <p14:creationId xmlns:p14="http://schemas.microsoft.com/office/powerpoint/2010/main" val="2721665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EC42-D1D4-05C2-9D8D-C3276142A4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53D8A6E-9E75-B21D-7345-FA389E6370CD}"/>
              </a:ext>
            </a:extLst>
          </p:cNvPr>
          <p:cNvSpPr txBox="1"/>
          <p:nvPr/>
        </p:nvSpPr>
        <p:spPr>
          <a:xfrm>
            <a:off x="391885" y="992490"/>
            <a:ext cx="11408230" cy="3034485"/>
          </a:xfrm>
          <a:prstGeom prst="rect">
            <a:avLst/>
          </a:prstGeom>
          <a:solidFill>
            <a:schemeClr val="accent4">
              <a:lumMod val="40000"/>
              <a:lumOff val="60000"/>
            </a:schemeClr>
          </a:solidFill>
          <a:ln>
            <a:solidFill>
              <a:schemeClr val="accent1">
                <a:shade val="15000"/>
              </a:schemeClr>
            </a:solidFill>
          </a:ln>
        </p:spPr>
        <p:txBody>
          <a:bodyPr wrap="square">
            <a:spAutoFit/>
          </a:bodyPr>
          <a:lstStyle/>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Teachers plan using pupil achievement levels, adapting tasks to ensure progress for every pupil in the classroom.</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Where appropriate, the learning environment will be further adapted by the class teacher to reduce barriers to learning and enable the child to access the curriculum more easily.</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These adaptations may include strategies suggested by the Special Educational Needs Coordinator (SENCo) and/or external specialists.</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In addition, pupils may be provided with specialised equipment or resources such as ICT (e.g. SEND specific software, laptops) and/or additional adult help. All actions taken by the class teacher will be recorded and shared with parents.</a:t>
            </a:r>
          </a:p>
          <a:p>
            <a:pPr marL="342900" lvl="0" indent="-342900">
              <a:lnSpc>
                <a:spcPct val="107000"/>
              </a:lnSpc>
              <a:spcAft>
                <a:spcPts val="800"/>
              </a:spcAft>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physical environment has been adapted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to support children with </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medical needs (see Accessibility Plan)</a:t>
            </a:r>
          </a:p>
        </p:txBody>
      </p:sp>
      <p:sp>
        <p:nvSpPr>
          <p:cNvPr id="6" name="TextBox 5">
            <a:extLst>
              <a:ext uri="{FF2B5EF4-FFF2-40B4-BE49-F238E27FC236}">
                <a16:creationId xmlns:a16="http://schemas.microsoft.com/office/drawing/2014/main" id="{27789A72-D457-1DB7-82D3-28F97B9A5BA8}"/>
              </a:ext>
            </a:extLst>
          </p:cNvPr>
          <p:cNvSpPr txBox="1"/>
          <p:nvPr/>
        </p:nvSpPr>
        <p:spPr>
          <a:xfrm>
            <a:off x="2029522" y="367640"/>
            <a:ext cx="7907184" cy="397738"/>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will the curriculum be matched to each child’s needs? </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6D67D38-100C-EADB-FA72-E35C84578069}"/>
              </a:ext>
            </a:extLst>
          </p:cNvPr>
          <p:cNvPicPr>
            <a:picLocks noChangeAspect="1"/>
          </p:cNvPicPr>
          <p:nvPr/>
        </p:nvPicPr>
        <p:blipFill>
          <a:blip r:embed="rId2"/>
          <a:stretch>
            <a:fillRect/>
          </a:stretch>
        </p:blipFill>
        <p:spPr>
          <a:xfrm>
            <a:off x="4995241" y="4207852"/>
            <a:ext cx="2415340" cy="2345834"/>
          </a:xfrm>
          <a:prstGeom prst="rect">
            <a:avLst/>
          </a:prstGeom>
        </p:spPr>
      </p:pic>
      <p:pic>
        <p:nvPicPr>
          <p:cNvPr id="10" name="Picture 9">
            <a:extLst>
              <a:ext uri="{FF2B5EF4-FFF2-40B4-BE49-F238E27FC236}">
                <a16:creationId xmlns:a16="http://schemas.microsoft.com/office/drawing/2014/main" id="{71ECD903-6C18-C814-5F11-1EC97EFE86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B0790078-679E-A6A0-D557-6955D57B2172}"/>
              </a:ext>
            </a:extLst>
          </p:cNvPr>
          <p:cNvPicPr>
            <a:picLocks noChangeAspect="1"/>
          </p:cNvPicPr>
          <p:nvPr/>
        </p:nvPicPr>
        <p:blipFill>
          <a:blip r:embed="rId4"/>
          <a:stretch>
            <a:fillRect/>
          </a:stretch>
        </p:blipFill>
        <p:spPr>
          <a:xfrm>
            <a:off x="326571" y="262427"/>
            <a:ext cx="813345" cy="502951"/>
          </a:xfrm>
          <a:prstGeom prst="rect">
            <a:avLst/>
          </a:prstGeom>
        </p:spPr>
      </p:pic>
    </p:spTree>
    <p:extLst>
      <p:ext uri="{BB962C8B-B14F-4D97-AF65-F5344CB8AC3E}">
        <p14:creationId xmlns:p14="http://schemas.microsoft.com/office/powerpoint/2010/main" val="1635363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54B791-64CB-1E22-B98F-581535C69AE4}"/>
              </a:ext>
            </a:extLst>
          </p:cNvPr>
          <p:cNvSpPr txBox="1"/>
          <p:nvPr/>
        </p:nvSpPr>
        <p:spPr>
          <a:xfrm>
            <a:off x="497711" y="1351508"/>
            <a:ext cx="11401063" cy="2862322"/>
          </a:xfrm>
          <a:prstGeom prst="rect">
            <a:avLst/>
          </a:prstGeom>
          <a:solidFill>
            <a:schemeClr val="tx2">
              <a:lumMod val="25000"/>
              <a:lumOff val="75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r>
              <a:rPr lang="en-GB" sz="2000" dirty="0">
                <a:solidFill>
                  <a:srgbClr val="002060"/>
                </a:solidFill>
                <a:latin typeface="Aptos" panose="020B0004020202020204" pitchFamily="34" charset="0"/>
                <a:cs typeface="Arial" panose="020B0604020202020204" pitchFamily="34" charset="0"/>
              </a:rPr>
              <a:t>For a very small number of pupils, accessing a mainstream classroom may be too overwhelming for them on a full-time basis. These pupils will have an EHCP or an application in progress. Shemara and Turbinia have been developed to support these pupils. The pupils follow a bespoke curriculum adapted to their developmental needs whilst still following the national curriculum. 1:1 interventions are in place to support the section F outcomes identified in each pupils’ EHCP.</a:t>
            </a:r>
          </a:p>
          <a:p>
            <a:endParaRPr lang="en-GB" sz="2000" dirty="0">
              <a:solidFill>
                <a:srgbClr val="002060"/>
              </a:solidFill>
              <a:latin typeface="Aptos" panose="020B0004020202020204" pitchFamily="34" charset="0"/>
              <a:cs typeface="Arial" panose="020B0604020202020204" pitchFamily="34" charset="0"/>
            </a:endParaRPr>
          </a:p>
          <a:p>
            <a:r>
              <a:rPr lang="en-GB" sz="2000" dirty="0">
                <a:solidFill>
                  <a:srgbClr val="002060"/>
                </a:solidFill>
                <a:latin typeface="Aptos" panose="020B0004020202020204" pitchFamily="34" charset="0"/>
                <a:cs typeface="Arial" panose="020B0604020202020204" pitchFamily="34" charset="0"/>
              </a:rPr>
              <a:t>There are a maximum of 8 pupils in a group at any one time, supported by 2 adults.  The pupils have opportunities for working with their year group peers  as appropriate e.g. PE, Art, Science. Our ESP bases are managed by Mrs Hall, our SENCo. </a:t>
            </a:r>
            <a:endParaRPr lang="en-GB" sz="2000" dirty="0">
              <a:solidFill>
                <a:srgbClr val="002060"/>
              </a:solidFill>
              <a:highlight>
                <a:srgbClr val="FFFF00"/>
              </a:highlight>
              <a:latin typeface="Aptos" panose="020B00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89BA39A-2666-8AAB-4FEA-25B274943F9B}"/>
              </a:ext>
            </a:extLst>
          </p:cNvPr>
          <p:cNvSpPr txBox="1"/>
          <p:nvPr/>
        </p:nvSpPr>
        <p:spPr>
          <a:xfrm>
            <a:off x="2152891" y="365760"/>
            <a:ext cx="7720314" cy="461665"/>
          </a:xfrm>
          <a:prstGeom prst="rect">
            <a:avLst/>
          </a:prstGeom>
          <a:noFill/>
        </p:spPr>
        <p:txBody>
          <a:bodyPr wrap="square" rtlCol="0">
            <a:spAutoFit/>
          </a:bodyPr>
          <a:lstStyle/>
          <a:p>
            <a:r>
              <a:rPr lang="en-GB" sz="2400" b="1" u="sng" dirty="0">
                <a:solidFill>
                  <a:srgbClr val="002060"/>
                </a:solidFill>
                <a:latin typeface="Aptos" panose="020B0004020202020204" pitchFamily="34" charset="0"/>
              </a:rPr>
              <a:t>Shemara and Turbinia: Enhanced SEN Provision</a:t>
            </a:r>
          </a:p>
        </p:txBody>
      </p:sp>
      <p:pic>
        <p:nvPicPr>
          <p:cNvPr id="6" name="Picture 5">
            <a:extLst>
              <a:ext uri="{FF2B5EF4-FFF2-40B4-BE49-F238E27FC236}">
                <a16:creationId xmlns:a16="http://schemas.microsoft.com/office/drawing/2014/main" id="{81AF4F4B-BE55-58AD-02BD-11F2FC55D48A}"/>
              </a:ext>
            </a:extLst>
          </p:cNvPr>
          <p:cNvPicPr>
            <a:picLocks noChangeAspect="1"/>
          </p:cNvPicPr>
          <p:nvPr/>
        </p:nvPicPr>
        <p:blipFill>
          <a:blip r:embed="rId2"/>
          <a:stretch>
            <a:fillRect/>
          </a:stretch>
        </p:blipFill>
        <p:spPr>
          <a:xfrm>
            <a:off x="268758" y="270593"/>
            <a:ext cx="811897" cy="502056"/>
          </a:xfrm>
          <a:prstGeom prst="rect">
            <a:avLst/>
          </a:prstGeom>
        </p:spPr>
      </p:pic>
      <p:pic>
        <p:nvPicPr>
          <p:cNvPr id="9" name="Picture 8">
            <a:extLst>
              <a:ext uri="{FF2B5EF4-FFF2-40B4-BE49-F238E27FC236}">
                <a16:creationId xmlns:a16="http://schemas.microsoft.com/office/drawing/2014/main" id="{D76EC88E-C6EB-2D22-4C25-9245453CF4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226" y="5623387"/>
            <a:ext cx="923925" cy="923925"/>
          </a:xfrm>
          <a:prstGeom prst="rect">
            <a:avLst/>
          </a:prstGeom>
        </p:spPr>
      </p:pic>
      <p:pic>
        <p:nvPicPr>
          <p:cNvPr id="11" name="Picture 10">
            <a:extLst>
              <a:ext uri="{FF2B5EF4-FFF2-40B4-BE49-F238E27FC236}">
                <a16:creationId xmlns:a16="http://schemas.microsoft.com/office/drawing/2014/main" id="{FB3592AC-889A-234D-E812-DC75DC3F275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15600" y="231171"/>
            <a:ext cx="1349829" cy="367531"/>
          </a:xfrm>
          <a:prstGeom prst="rect">
            <a:avLst/>
          </a:prstGeom>
          <a:noFill/>
          <a:ln>
            <a:noFill/>
          </a:ln>
        </p:spPr>
      </p:pic>
      <p:pic>
        <p:nvPicPr>
          <p:cNvPr id="12" name="Picture 11">
            <a:extLst>
              <a:ext uri="{FF2B5EF4-FFF2-40B4-BE49-F238E27FC236}">
                <a16:creationId xmlns:a16="http://schemas.microsoft.com/office/drawing/2014/main" id="{5B979EB4-5589-DF38-835A-5920274201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0874" y="5596400"/>
            <a:ext cx="977900" cy="977900"/>
          </a:xfrm>
          <a:prstGeom prst="rect">
            <a:avLst/>
          </a:prstGeom>
        </p:spPr>
      </p:pic>
    </p:spTree>
    <p:extLst>
      <p:ext uri="{BB962C8B-B14F-4D97-AF65-F5344CB8AC3E}">
        <p14:creationId xmlns:p14="http://schemas.microsoft.com/office/powerpoint/2010/main" val="1056287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86FD5-9DC4-3EF3-4EE0-7A3745116D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52C38B7-235F-208F-B7A8-C55B72C95E3B}"/>
              </a:ext>
            </a:extLst>
          </p:cNvPr>
          <p:cNvSpPr txBox="1"/>
          <p:nvPr/>
        </p:nvSpPr>
        <p:spPr>
          <a:xfrm>
            <a:off x="55027" y="213253"/>
            <a:ext cx="11353800" cy="829651"/>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will my child be involved in decisions regarding provision that </a:t>
            </a:r>
          </a:p>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can</a:t>
            </a:r>
            <a:r>
              <a:rPr lang="en-GB" sz="2000" b="1" u="sng"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better meet his/her needs? </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7FCD2376-8E36-B0EF-181D-42B7F8A2BC7C}"/>
              </a:ext>
            </a:extLst>
          </p:cNvPr>
          <p:cNvSpPr txBox="1"/>
          <p:nvPr/>
        </p:nvSpPr>
        <p:spPr>
          <a:xfrm>
            <a:off x="374650" y="2370450"/>
            <a:ext cx="11442700" cy="1757854"/>
          </a:xfrm>
          <a:prstGeom prst="rect">
            <a:avLst/>
          </a:prstGeom>
          <a:solidFill>
            <a:schemeClr val="accent4">
              <a:lumMod val="40000"/>
              <a:lumOff val="60000"/>
            </a:schemeClr>
          </a:solidFill>
          <a:ln>
            <a:solidFill>
              <a:schemeClr val="tx1"/>
            </a:solidFill>
          </a:ln>
        </p:spPr>
        <p:txBody>
          <a:bodyPr wrap="square">
            <a:spAutoFit/>
          </a:bodyPr>
          <a:lstStyle/>
          <a:p>
            <a:pPr>
              <a:lnSpc>
                <a:spcPct val="107000"/>
              </a:lnSpc>
              <a:spcAft>
                <a:spcPts val="800"/>
              </a:spcAft>
              <a:buNone/>
            </a:pPr>
            <a:r>
              <a:rPr lang="en-GB" b="1" dirty="0">
                <a:solidFill>
                  <a:srgbClr val="002060"/>
                </a:solidFill>
                <a:latin typeface="Arial" panose="020B0604020202020204" pitchFamily="34" charset="0"/>
                <a:ea typeface="Calibri" panose="020F0502020204030204" pitchFamily="34" charset="0"/>
                <a:cs typeface="Arial" panose="020B0604020202020204" pitchFamily="34" charset="0"/>
              </a:rPr>
              <a:t>SEN</a:t>
            </a: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 Support Plans (</a:t>
            </a:r>
            <a:r>
              <a:rPr lang="en-GB" b="1" dirty="0">
                <a:solidFill>
                  <a:srgbClr val="002060"/>
                </a:solidFill>
                <a:latin typeface="Arial" panose="020B0604020202020204" pitchFamily="34" charset="0"/>
                <a:ea typeface="Calibri" panose="020F0502020204030204" pitchFamily="34" charset="0"/>
                <a:cs typeface="Arial" panose="020B0604020202020204" pitchFamily="34" charset="0"/>
              </a:rPr>
              <a:t>SSP</a:t>
            </a: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s)</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academy listens to pupils when creating </a:t>
            </a:r>
            <a:r>
              <a:rPr lang="en-GB">
                <a:solidFill>
                  <a:srgbClr val="002060"/>
                </a:solidFill>
                <a:effectLst/>
                <a:latin typeface="Arial" panose="020B0604020202020204" pitchFamily="34" charset="0"/>
                <a:ea typeface="Calibri" panose="020F0502020204030204" pitchFamily="34" charset="0"/>
                <a:cs typeface="Arial" panose="020B0604020202020204" pitchFamily="34" charset="0"/>
              </a:rPr>
              <a:t>their </a:t>
            </a:r>
            <a:r>
              <a:rPr lang="en-GB">
                <a:solidFill>
                  <a:srgbClr val="002060"/>
                </a:solidFill>
                <a:latin typeface="Arial" panose="020B0604020202020204" pitchFamily="34" charset="0"/>
                <a:ea typeface="Calibri" panose="020F0502020204030204" pitchFamily="34" charset="0"/>
                <a:cs typeface="Arial" panose="020B0604020202020204" pitchFamily="34" charset="0"/>
              </a:rPr>
              <a:t>SSP</a:t>
            </a:r>
            <a:r>
              <a:rPr lang="en-GB">
                <a:solidFill>
                  <a:srgbClr val="002060"/>
                </a:solidFill>
                <a:effectLst/>
                <a:latin typeface="Arial" panose="020B0604020202020204" pitchFamily="34" charset="0"/>
                <a:ea typeface="Calibri" panose="020F0502020204030204" pitchFamily="34" charset="0"/>
                <a:cs typeface="Arial" panose="020B0604020202020204" pitchFamily="34" charset="0"/>
              </a:rPr>
              <a:t>s</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Pupil views are collected with support from a familiar member of staff.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These are reviewed with the child each term</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views of pupils with an EHCP are sought prior to their annual review. Where appropriate, pupils are invited to attend the meeting.</a:t>
            </a:r>
          </a:p>
        </p:txBody>
      </p:sp>
      <p:sp>
        <p:nvSpPr>
          <p:cNvPr id="11" name="TextBox 10">
            <a:extLst>
              <a:ext uri="{FF2B5EF4-FFF2-40B4-BE49-F238E27FC236}">
                <a16:creationId xmlns:a16="http://schemas.microsoft.com/office/drawing/2014/main" id="{B738DE4E-5AD5-C0B6-5505-5EBC350881B6}"/>
              </a:ext>
            </a:extLst>
          </p:cNvPr>
          <p:cNvSpPr txBox="1"/>
          <p:nvPr/>
        </p:nvSpPr>
        <p:spPr>
          <a:xfrm>
            <a:off x="374650" y="4236919"/>
            <a:ext cx="11442700" cy="1358898"/>
          </a:xfrm>
          <a:prstGeom prst="rect">
            <a:avLst/>
          </a:prstGeom>
          <a:solidFill>
            <a:schemeClr val="accent4">
              <a:lumMod val="40000"/>
              <a:lumOff val="60000"/>
            </a:schemeClr>
          </a:solidFill>
          <a:ln>
            <a:solidFill>
              <a:schemeClr val="tx1"/>
            </a:solidFill>
          </a:ln>
        </p:spPr>
        <p:txBody>
          <a:bodyPr wrap="square">
            <a:spAutoFit/>
          </a:bodyPr>
          <a:lstStyle/>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Academy Council</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Weekly house meetings take place. Each week the groups discuss a key question. The house leaders lead these meetings with the support of their pupil council team. The views of the group are then fed back to the SLT who will take the pupil views into account when making their decisions</a:t>
            </a:r>
          </a:p>
        </p:txBody>
      </p:sp>
      <p:sp>
        <p:nvSpPr>
          <p:cNvPr id="13" name="TextBox 12">
            <a:extLst>
              <a:ext uri="{FF2B5EF4-FFF2-40B4-BE49-F238E27FC236}">
                <a16:creationId xmlns:a16="http://schemas.microsoft.com/office/drawing/2014/main" id="{6EBA7F6A-D282-5CF0-6517-E9FB6BE399C0}"/>
              </a:ext>
            </a:extLst>
          </p:cNvPr>
          <p:cNvSpPr txBox="1"/>
          <p:nvPr/>
        </p:nvSpPr>
        <p:spPr>
          <a:xfrm>
            <a:off x="374651" y="5704432"/>
            <a:ext cx="11442699" cy="1062535"/>
          </a:xfrm>
          <a:prstGeom prst="rect">
            <a:avLst/>
          </a:prstGeom>
          <a:solidFill>
            <a:schemeClr val="accent4">
              <a:lumMod val="40000"/>
              <a:lumOff val="60000"/>
            </a:schemeClr>
          </a:solidFill>
          <a:ln>
            <a:solidFill>
              <a:schemeClr val="tx1"/>
            </a:solidFill>
          </a:ln>
        </p:spPr>
        <p:txBody>
          <a:bodyPr wrap="square">
            <a:spAutoFit/>
          </a:bodyPr>
          <a:lstStyle/>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Pupil Voice</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academy completes pupil voice questionnaires throughout the year. Talk time sessions take place in each class, discussions can be general or focus on something specific.</a:t>
            </a:r>
          </a:p>
        </p:txBody>
      </p:sp>
      <p:pic>
        <p:nvPicPr>
          <p:cNvPr id="14" name="Picture 13">
            <a:extLst>
              <a:ext uri="{FF2B5EF4-FFF2-40B4-BE49-F238E27FC236}">
                <a16:creationId xmlns:a16="http://schemas.microsoft.com/office/drawing/2014/main" id="{DCAE5403-CAB8-996E-451C-4E7DA2EADE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6902" y="1153568"/>
            <a:ext cx="1130363" cy="1106217"/>
          </a:xfrm>
          <a:prstGeom prst="rect">
            <a:avLst/>
          </a:prstGeom>
          <a:noFill/>
        </p:spPr>
      </p:pic>
      <p:pic>
        <p:nvPicPr>
          <p:cNvPr id="16" name="Picture 15">
            <a:extLst>
              <a:ext uri="{FF2B5EF4-FFF2-40B4-BE49-F238E27FC236}">
                <a16:creationId xmlns:a16="http://schemas.microsoft.com/office/drawing/2014/main" id="{1D8CB9A4-7D8D-CEF8-7DF7-585484DAEA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AE6B089B-DAAF-3A2B-E00E-835D00210600}"/>
              </a:ext>
            </a:extLst>
          </p:cNvPr>
          <p:cNvPicPr>
            <a:picLocks noChangeAspect="1"/>
          </p:cNvPicPr>
          <p:nvPr/>
        </p:nvPicPr>
        <p:blipFill>
          <a:blip r:embed="rId5"/>
          <a:stretch>
            <a:fillRect/>
          </a:stretch>
        </p:blipFill>
        <p:spPr>
          <a:xfrm>
            <a:off x="299369" y="262428"/>
            <a:ext cx="849207" cy="525128"/>
          </a:xfrm>
          <a:prstGeom prst="rect">
            <a:avLst/>
          </a:prstGeom>
        </p:spPr>
      </p:pic>
    </p:spTree>
    <p:extLst>
      <p:ext uri="{BB962C8B-B14F-4D97-AF65-F5344CB8AC3E}">
        <p14:creationId xmlns:p14="http://schemas.microsoft.com/office/powerpoint/2010/main" val="43371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8711D-C2FD-6273-BAB7-1D35C502475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1DBAB1D-BC5C-BC17-3E91-246A3E0F5250}"/>
              </a:ext>
            </a:extLst>
          </p:cNvPr>
          <p:cNvSpPr txBox="1"/>
          <p:nvPr/>
        </p:nvSpPr>
        <p:spPr>
          <a:xfrm>
            <a:off x="749300" y="340865"/>
            <a:ext cx="11290300" cy="829651"/>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will I be helped to support my child’s learning?</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will I be involved in discussions about and planning for my child’s education? </a:t>
            </a:r>
            <a:r>
              <a:rPr lang="en-GB" sz="2000" u="sng" dirty="0">
                <a:solidFill>
                  <a:srgbClr val="00206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  </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07FDE86-7B4C-605F-EB85-17043123BBC1}"/>
              </a:ext>
            </a:extLst>
          </p:cNvPr>
          <p:cNvSpPr txBox="1"/>
          <p:nvPr/>
        </p:nvSpPr>
        <p:spPr>
          <a:xfrm>
            <a:off x="304800" y="1383684"/>
            <a:ext cx="11734800" cy="3137077"/>
          </a:xfrm>
          <a:prstGeom prst="rect">
            <a:avLst/>
          </a:prstGeom>
          <a:solidFill>
            <a:schemeClr val="accent4">
              <a:lumMod val="40000"/>
              <a:lumOff val="60000"/>
            </a:schemeClr>
          </a:solidFill>
          <a:ln>
            <a:solidFill>
              <a:schemeClr val="tx1"/>
            </a:solidFill>
          </a:ln>
        </p:spPr>
        <p:txBody>
          <a:bodyPr wrap="square">
            <a:spAutoFit/>
          </a:bodyPr>
          <a:lstStyle/>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At </a:t>
            </a:r>
            <a:r>
              <a:rPr lang="en-GB" b="1" dirty="0">
                <a:solidFill>
                  <a:srgbClr val="002060"/>
                </a:solidFill>
                <a:latin typeface="Arial" panose="020B0604020202020204" pitchFamily="34" charset="0"/>
                <a:ea typeface="Calibri" panose="020F0502020204030204" pitchFamily="34" charset="0"/>
                <a:cs typeface="Arial" panose="020B0604020202020204" pitchFamily="34" charset="0"/>
              </a:rPr>
              <a:t>Raleigh Infant and Admirals</a:t>
            </a: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 Academies:</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You will be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invited</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to come and talk openly with the class teacher and/or SENCo to establish where the need lies and the support you may need.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You will work in partnership with staff to support targets, and to keep the academies informed of developments and advice that you get from other services.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Either your child’s class teachers or SENCo will meet formally with you at least twice each year and an annual report is prepared and shared with you in the Summer Term.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You will be invited to class events and to share learning experiences with your child throughout the year.</a:t>
            </a:r>
          </a:p>
          <a:p>
            <a:pPr marL="342900" lvl="0" indent="-342900">
              <a:lnSpc>
                <a:spcPct val="107000"/>
              </a:lnSpc>
              <a:spcAft>
                <a:spcPts val="800"/>
              </a:spcAft>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Where your child holds an EHCP a formal review will take place annually from the date of the previous review, or sooner if needed. You are asked for your views as is your child throughout this process.</a:t>
            </a:r>
          </a:p>
        </p:txBody>
      </p:sp>
      <p:sp>
        <p:nvSpPr>
          <p:cNvPr id="7" name="TextBox 6">
            <a:extLst>
              <a:ext uri="{FF2B5EF4-FFF2-40B4-BE49-F238E27FC236}">
                <a16:creationId xmlns:a16="http://schemas.microsoft.com/office/drawing/2014/main" id="{F082067C-70A1-DEEB-7A27-69B62374A794}"/>
              </a:ext>
            </a:extLst>
          </p:cNvPr>
          <p:cNvSpPr txBox="1"/>
          <p:nvPr/>
        </p:nvSpPr>
        <p:spPr>
          <a:xfrm>
            <a:off x="1846521" y="4638038"/>
            <a:ext cx="6096000" cy="1655261"/>
          </a:xfrm>
          <a:prstGeom prst="rect">
            <a:avLst/>
          </a:prstGeom>
          <a:solidFill>
            <a:srgbClr val="5EF899"/>
          </a:solidFill>
          <a:ln>
            <a:solidFill>
              <a:schemeClr val="tx1"/>
            </a:solidFill>
          </a:ln>
        </p:spPr>
        <p:txBody>
          <a:bodyPr wrap="square">
            <a:spAutoFit/>
          </a:bodyPr>
          <a:lstStyle/>
          <a:p>
            <a:pPr algn="ct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academy operates an open-door policy.</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If </a:t>
            </a:r>
            <a:r>
              <a:rPr lang="en-US"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you have any concerns regarding your child’s progress or well-being, then please speak to your child’s class teacher or </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Mrs Victoria Hall </a:t>
            </a:r>
            <a:r>
              <a:rPr lang="en-US"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(SENCo) to discuss your concerns.</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A6B80B6-678A-E4BF-9ABE-D691344B4B6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19028" y="4643717"/>
            <a:ext cx="1652293" cy="1652293"/>
          </a:xfrm>
          <a:prstGeom prst="rect">
            <a:avLst/>
          </a:prstGeom>
          <a:noFill/>
        </p:spPr>
      </p:pic>
      <p:pic>
        <p:nvPicPr>
          <p:cNvPr id="10" name="Picture 9">
            <a:extLst>
              <a:ext uri="{FF2B5EF4-FFF2-40B4-BE49-F238E27FC236}">
                <a16:creationId xmlns:a16="http://schemas.microsoft.com/office/drawing/2014/main" id="{8B482BF6-02CD-8FC2-0A78-F3C09C6FBBB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327115" cy="361346"/>
          </a:xfrm>
          <a:prstGeom prst="rect">
            <a:avLst/>
          </a:prstGeom>
          <a:noFill/>
          <a:ln>
            <a:noFill/>
          </a:ln>
        </p:spPr>
      </p:pic>
      <p:pic>
        <p:nvPicPr>
          <p:cNvPr id="2" name="Picture 1">
            <a:extLst>
              <a:ext uri="{FF2B5EF4-FFF2-40B4-BE49-F238E27FC236}">
                <a16:creationId xmlns:a16="http://schemas.microsoft.com/office/drawing/2014/main" id="{7EDC8044-A89E-1C22-61DC-F41AD0B63E8C}"/>
              </a:ext>
            </a:extLst>
          </p:cNvPr>
          <p:cNvPicPr>
            <a:picLocks noChangeAspect="1"/>
          </p:cNvPicPr>
          <p:nvPr/>
        </p:nvPicPr>
        <p:blipFill>
          <a:blip r:embed="rId4"/>
          <a:stretch>
            <a:fillRect/>
          </a:stretch>
        </p:blipFill>
        <p:spPr>
          <a:xfrm>
            <a:off x="299369" y="262428"/>
            <a:ext cx="849207" cy="525128"/>
          </a:xfrm>
          <a:prstGeom prst="rect">
            <a:avLst/>
          </a:prstGeom>
        </p:spPr>
      </p:pic>
    </p:spTree>
    <p:extLst>
      <p:ext uri="{BB962C8B-B14F-4D97-AF65-F5344CB8AC3E}">
        <p14:creationId xmlns:p14="http://schemas.microsoft.com/office/powerpoint/2010/main" val="2760984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AB98F-AD1B-8136-D9F2-8F4B4E55908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1AE1045-A112-B95A-F4C1-F5194CE263E8}"/>
              </a:ext>
            </a:extLst>
          </p:cNvPr>
          <p:cNvSpPr txBox="1"/>
          <p:nvPr/>
        </p:nvSpPr>
        <p:spPr>
          <a:xfrm>
            <a:off x="544593" y="471572"/>
            <a:ext cx="10756900" cy="829651"/>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will the academies prepare/support my child when joining the </a:t>
            </a:r>
          </a:p>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academies or transferring to a new academy? </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AE2DCB2-2DBC-DC28-3E7D-5E2FA56AF530}"/>
              </a:ext>
            </a:extLst>
          </p:cNvPr>
          <p:cNvSpPr txBox="1"/>
          <p:nvPr/>
        </p:nvSpPr>
        <p:spPr>
          <a:xfrm>
            <a:off x="247650" y="3047244"/>
            <a:ext cx="11696700" cy="3339184"/>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 planned introduction programme, is delivered in the Summer term to support transfer for pupils starting </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Raleigh Infant and Admirals Academies </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in September. Parent/carers and children are invited to </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visit the</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academies and are given information to support them in </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helping</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their child to settle into the academy routine. </a:t>
            </a:r>
          </a:p>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The SENCo meets with all new parents of pupils who are known to have SEND </a:t>
            </a:r>
          </a:p>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If pupils are transferring from another setting, the previous academy records will be requested immediately and a meeting set up with parents to identify and reduce any concerns.</a:t>
            </a:r>
            <a:endParaRPr lang="en-GB" sz="1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Foundation Stage staff will meet with parents prior to pupils </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attending the </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academy</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 to make sure everything is in place ready for the child. </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Where necessary the SENCO will arrange a further meeting with parents</a:t>
            </a:r>
            <a:r>
              <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rPr>
              <a:t> and other professionals who are supporting the child</a:t>
            </a: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Class teachers of children joining from other academies will receive information from the previous academy</a:t>
            </a:r>
          </a:p>
          <a:p>
            <a:pPr marL="342900" lvl="0" indent="-342900">
              <a:lnSpc>
                <a:spcPct val="107000"/>
              </a:lnSpc>
              <a:buFont typeface="Symbol" panose="05050102010706020507" pitchFamily="18" charset="2"/>
              <a:buChar char=""/>
            </a:pPr>
            <a:r>
              <a:rPr lang="en-GB" sz="1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Pupils will also be given a transition booklet which they can refer to over the summer holiday.</a:t>
            </a:r>
            <a:endParaRPr lang="en-GB" sz="16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8117028-C896-A766-446B-3D0E3B35D7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89046" y="1633098"/>
            <a:ext cx="2267993" cy="1082270"/>
          </a:xfrm>
          <a:prstGeom prst="rect">
            <a:avLst/>
          </a:prstGeom>
          <a:noFill/>
        </p:spPr>
      </p:pic>
      <p:pic>
        <p:nvPicPr>
          <p:cNvPr id="10" name="Picture 9">
            <a:extLst>
              <a:ext uri="{FF2B5EF4-FFF2-40B4-BE49-F238E27FC236}">
                <a16:creationId xmlns:a16="http://schemas.microsoft.com/office/drawing/2014/main" id="{63CCB807-ECCB-E529-0E05-3FC56656FA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12921"/>
            <a:ext cx="1246810" cy="339481"/>
          </a:xfrm>
          <a:prstGeom prst="rect">
            <a:avLst/>
          </a:prstGeom>
          <a:noFill/>
          <a:ln>
            <a:noFill/>
          </a:ln>
        </p:spPr>
      </p:pic>
      <p:pic>
        <p:nvPicPr>
          <p:cNvPr id="2" name="Picture 1">
            <a:extLst>
              <a:ext uri="{FF2B5EF4-FFF2-40B4-BE49-F238E27FC236}">
                <a16:creationId xmlns:a16="http://schemas.microsoft.com/office/drawing/2014/main" id="{E4EC58A8-2640-5900-635C-511095D82DC0}"/>
              </a:ext>
            </a:extLst>
          </p:cNvPr>
          <p:cNvPicPr>
            <a:picLocks noChangeAspect="1"/>
          </p:cNvPicPr>
          <p:nvPr/>
        </p:nvPicPr>
        <p:blipFill>
          <a:blip r:embed="rId4"/>
          <a:stretch>
            <a:fillRect/>
          </a:stretch>
        </p:blipFill>
        <p:spPr>
          <a:xfrm>
            <a:off x="198679" y="252367"/>
            <a:ext cx="849207" cy="525128"/>
          </a:xfrm>
          <a:prstGeom prst="rect">
            <a:avLst/>
          </a:prstGeom>
        </p:spPr>
      </p:pic>
    </p:spTree>
    <p:extLst>
      <p:ext uri="{BB962C8B-B14F-4D97-AF65-F5344CB8AC3E}">
        <p14:creationId xmlns:p14="http://schemas.microsoft.com/office/powerpoint/2010/main" val="1162017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DFB12-286B-E449-4558-A32882A50DE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A0FC7D2-E55F-0485-E721-AEFE53316F2D}"/>
              </a:ext>
            </a:extLst>
          </p:cNvPr>
          <p:cNvSpPr txBox="1"/>
          <p:nvPr/>
        </p:nvSpPr>
        <p:spPr>
          <a:xfrm>
            <a:off x="406841" y="1445027"/>
            <a:ext cx="11378317" cy="4657365"/>
          </a:xfrm>
          <a:prstGeom prst="rect">
            <a:avLst/>
          </a:prstGeom>
          <a:ln/>
        </p:spPr>
        <p:style>
          <a:lnRef idx="1">
            <a:schemeClr val="accent5"/>
          </a:lnRef>
          <a:fillRef idx="2">
            <a:schemeClr val="accent5"/>
          </a:fillRef>
          <a:effectRef idx="1">
            <a:schemeClr val="accent5"/>
          </a:effectRef>
          <a:fontRef idx="minor">
            <a:schemeClr val="dk1"/>
          </a:fontRef>
        </p:style>
        <p:txBody>
          <a:bodyPr wrap="square">
            <a:spAutoFit/>
          </a:bodyPr>
          <a:lstStyle/>
          <a:p>
            <a:pPr algn="ctr">
              <a:lnSpc>
                <a:spcPct val="107000"/>
              </a:lnSpc>
              <a:spcAft>
                <a:spcPts val="800"/>
              </a:spcAft>
              <a:buNone/>
            </a:pPr>
            <a:r>
              <a:rPr lang="en-GB" sz="2000" b="1" dirty="0">
                <a:solidFill>
                  <a:srgbClr val="002060"/>
                </a:solidFill>
                <a:effectLst/>
                <a:latin typeface="Arial" panose="020B0604020202020204" pitchFamily="34" charset="0"/>
                <a:ea typeface="Calibri" panose="020F0502020204030204" pitchFamily="34" charset="0"/>
                <a:cs typeface="Arial" panose="020B0604020202020204" pitchFamily="34" charset="0"/>
              </a:rPr>
              <a:t>Preparing for next steps</a:t>
            </a:r>
            <a:endPar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Transition is a part of life for all learners, whether that involves moving to a new class or moving to a new academy. We recognise that transition is an important time for all children, but especially so for a child with SEN. We work closely with parents, pupils and staff to ensure these transitions run as smoothly as possible. </a:t>
            </a:r>
          </a:p>
          <a:p>
            <a:pPr>
              <a:lnSpc>
                <a:spcPct val="107000"/>
              </a:lnSpc>
              <a:spcAft>
                <a:spcPts val="800"/>
              </a:spcAft>
              <a:buNone/>
            </a:pPr>
            <a:r>
              <a:rPr lang="en-GB" sz="2000" dirty="0">
                <a:solidFill>
                  <a:srgbClr val="002060"/>
                </a:solidFill>
                <a:latin typeface="Arial" panose="020B0604020202020204" pitchFamily="34" charset="0"/>
                <a:ea typeface="Calibri" panose="020F0502020204030204" pitchFamily="34" charset="0"/>
                <a:cs typeface="Arial" panose="020B0604020202020204" pitchFamily="34" charset="0"/>
              </a:rPr>
              <a:t>We provide</a:t>
            </a: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a:t>
            </a:r>
          </a:p>
          <a:p>
            <a:pPr marL="342900" lvl="0" indent="-342900">
              <a:lnSpc>
                <a:spcPct val="107000"/>
              </a:lnSpc>
              <a:buFont typeface="Symbol" panose="05050102010706020507" pitchFamily="18" charset="2"/>
              <a:buChar char=""/>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Opportunities for pupils and parents to meet staff in the new academy.</a:t>
            </a:r>
          </a:p>
          <a:p>
            <a:pPr marL="342900" lvl="0" indent="-342900">
              <a:lnSpc>
                <a:spcPct val="107000"/>
              </a:lnSpc>
              <a:buFont typeface="Symbol" panose="05050102010706020507" pitchFamily="18" charset="2"/>
              <a:buChar char=""/>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Accompanied visits to other providers, as appropriate. </a:t>
            </a:r>
          </a:p>
          <a:p>
            <a:pPr marL="342900" lvl="0" indent="-342900">
              <a:lnSpc>
                <a:spcPct val="107000"/>
              </a:lnSpc>
              <a:buFont typeface="Symbol" panose="05050102010706020507" pitchFamily="18" charset="2"/>
              <a:buChar char=""/>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Transition booklets for pupils prior to starting their new academy.</a:t>
            </a:r>
          </a:p>
          <a:p>
            <a:pPr marL="342900" lvl="0" indent="-342900">
              <a:lnSpc>
                <a:spcPct val="107000"/>
              </a:lnSpc>
              <a:buFont typeface="Symbol" panose="05050102010706020507" pitchFamily="18" charset="2"/>
              <a:buChar char=""/>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For pupils transferring to local academies, the SENCos of both academies will meet to discuss the needs of pupils with SEN in order to ensure a smooth transition.</a:t>
            </a:r>
          </a:p>
          <a:p>
            <a:pPr marL="342900" lvl="0" indent="-342900">
              <a:lnSpc>
                <a:spcPct val="107000"/>
              </a:lnSpc>
              <a:spcAft>
                <a:spcPts val="800"/>
              </a:spcAft>
              <a:buFont typeface="Symbol" panose="05050102010706020507" pitchFamily="18" charset="2"/>
              <a:buChar char=""/>
            </a:pP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records of pupils who leave the academy mid-phase will be transferred within five working days of the </a:t>
            </a:r>
            <a:r>
              <a:rPr lang="en-GB" sz="2000" dirty="0">
                <a:solidFill>
                  <a:srgbClr val="002060"/>
                </a:solidFill>
                <a:latin typeface="Arial" panose="020B0604020202020204" pitchFamily="34" charset="0"/>
                <a:ea typeface="Calibri" panose="020F0502020204030204" pitchFamily="34" charset="0"/>
                <a:cs typeface="Arial" panose="020B0604020202020204" pitchFamily="34" charset="0"/>
              </a:rPr>
              <a:t>new school</a:t>
            </a:r>
            <a:r>
              <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rPr>
              <a:t> notifying us that a child has been enrolled at their school.</a:t>
            </a:r>
          </a:p>
        </p:txBody>
      </p:sp>
      <p:pic>
        <p:nvPicPr>
          <p:cNvPr id="4" name="Picture 3">
            <a:extLst>
              <a:ext uri="{FF2B5EF4-FFF2-40B4-BE49-F238E27FC236}">
                <a16:creationId xmlns:a16="http://schemas.microsoft.com/office/drawing/2014/main" id="{8B1D9242-CC9C-71AE-2297-3E771542A5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1825" y="253549"/>
            <a:ext cx="2267993" cy="1082270"/>
          </a:xfrm>
          <a:prstGeom prst="rect">
            <a:avLst/>
          </a:prstGeom>
          <a:noFill/>
        </p:spPr>
      </p:pic>
      <p:pic>
        <p:nvPicPr>
          <p:cNvPr id="7" name="Picture 6">
            <a:extLst>
              <a:ext uri="{FF2B5EF4-FFF2-40B4-BE49-F238E27FC236}">
                <a16:creationId xmlns:a16="http://schemas.microsoft.com/office/drawing/2014/main" id="{08BDA16A-B36C-E08A-2CF8-7225DBA2192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571" y="187475"/>
            <a:ext cx="736685" cy="397738"/>
          </a:xfrm>
          <a:prstGeom prst="rect">
            <a:avLst/>
          </a:prstGeom>
          <a:noFill/>
          <a:ln>
            <a:noFill/>
          </a:ln>
        </p:spPr>
      </p:pic>
      <p:pic>
        <p:nvPicPr>
          <p:cNvPr id="8" name="Picture 7">
            <a:extLst>
              <a:ext uri="{FF2B5EF4-FFF2-40B4-BE49-F238E27FC236}">
                <a16:creationId xmlns:a16="http://schemas.microsoft.com/office/drawing/2014/main" id="{CDB7E7B4-62FF-913A-ADAB-811D8F5FF88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Tree>
    <p:extLst>
      <p:ext uri="{BB962C8B-B14F-4D97-AF65-F5344CB8AC3E}">
        <p14:creationId xmlns:p14="http://schemas.microsoft.com/office/powerpoint/2010/main" val="1622680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4026D-380B-7D8E-8BD4-61DC50F97D7F}"/>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86326C58-3EB5-4F0E-B71C-12984F15F32B}"/>
              </a:ext>
            </a:extLst>
          </p:cNvPr>
          <p:cNvSpPr txBox="1"/>
          <p:nvPr/>
        </p:nvSpPr>
        <p:spPr>
          <a:xfrm>
            <a:off x="2098055" y="386344"/>
            <a:ext cx="7461380" cy="707886"/>
          </a:xfrm>
          <a:prstGeom prst="rect">
            <a:avLst/>
          </a:prstGeom>
          <a:noFill/>
        </p:spPr>
        <p:txBody>
          <a:bodyPr wrap="square">
            <a:spAutoFit/>
          </a:bodyPr>
          <a:lstStyle/>
          <a:p>
            <a:pPr algn="ctr">
              <a:spcBef>
                <a:spcPct val="0"/>
              </a:spcBef>
              <a:spcAft>
                <a:spcPts val="800"/>
              </a:spcAft>
            </a:pPr>
            <a:r>
              <a:rPr lang="en-US" sz="2000" b="1" u="sng" dirty="0">
                <a:solidFill>
                  <a:srgbClr val="002060"/>
                </a:solidFill>
                <a:effectLst/>
                <a:latin typeface="Arial" panose="020B0604020202020204" pitchFamily="34" charset="0"/>
                <a:ea typeface="+mj-ea"/>
                <a:cs typeface="Arial" panose="020B0604020202020204" pitchFamily="34" charset="0"/>
              </a:rPr>
              <a:t>Q. How will my child be included in activities outside the classroom including academy trips?</a:t>
            </a:r>
            <a:endParaRPr lang="en-US" sz="2000" u="sng" dirty="0">
              <a:solidFill>
                <a:srgbClr val="002060"/>
              </a:solidFill>
              <a:effectLst/>
              <a:latin typeface="Arial" panose="020B0604020202020204" pitchFamily="34" charset="0"/>
              <a:ea typeface="+mj-ea"/>
              <a:cs typeface="Arial" panose="020B0604020202020204" pitchFamily="34" charset="0"/>
            </a:endParaRPr>
          </a:p>
        </p:txBody>
      </p:sp>
      <p:sp>
        <p:nvSpPr>
          <p:cNvPr id="12" name="TextBox 11">
            <a:extLst>
              <a:ext uri="{FF2B5EF4-FFF2-40B4-BE49-F238E27FC236}">
                <a16:creationId xmlns:a16="http://schemas.microsoft.com/office/drawing/2014/main" id="{8529613A-AFDC-2146-C5BF-6F739B1B3E3F}"/>
              </a:ext>
            </a:extLst>
          </p:cNvPr>
          <p:cNvSpPr txBox="1"/>
          <p:nvPr/>
        </p:nvSpPr>
        <p:spPr>
          <a:xfrm>
            <a:off x="795315" y="2028674"/>
            <a:ext cx="6664851" cy="4137950"/>
          </a:xfrm>
          <a:prstGeom prst="rect">
            <a:avLst/>
          </a:prstGeom>
          <a:ln/>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2500"/>
          </a:bodyPr>
          <a:lstStyle/>
          <a:p>
            <a:pPr>
              <a:spcAft>
                <a:spcPts val="800"/>
              </a:spcAft>
              <a:buNone/>
            </a:pPr>
            <a:r>
              <a:rPr lang="en-US" sz="2200" b="1" dirty="0">
                <a:solidFill>
                  <a:srgbClr val="002060"/>
                </a:solidFill>
                <a:effectLst/>
                <a:latin typeface="Arial" panose="020B0604020202020204" pitchFamily="34" charset="0"/>
                <a:cs typeface="Arial" panose="020B0604020202020204" pitchFamily="34" charset="0"/>
              </a:rPr>
              <a:t>Class Trips and clubs</a:t>
            </a:r>
          </a:p>
          <a:p>
            <a:pPr>
              <a:spcAft>
                <a:spcPts val="800"/>
              </a:spcAft>
            </a:pPr>
            <a:r>
              <a:rPr lang="en-US" sz="2200" dirty="0">
                <a:solidFill>
                  <a:srgbClr val="002060"/>
                </a:solidFill>
                <a:effectLst/>
                <a:latin typeface="Arial" panose="020B0604020202020204" pitchFamily="34" charset="0"/>
                <a:cs typeface="Arial" panose="020B0604020202020204" pitchFamily="34" charset="0"/>
              </a:rPr>
              <a:t>At </a:t>
            </a:r>
            <a:r>
              <a:rPr lang="en-US" sz="2200" dirty="0">
                <a:solidFill>
                  <a:srgbClr val="002060"/>
                </a:solidFill>
                <a:latin typeface="Arial" panose="020B0604020202020204" pitchFamily="34" charset="0"/>
                <a:cs typeface="Arial" panose="020B0604020202020204" pitchFamily="34" charset="0"/>
              </a:rPr>
              <a:t>Raleigh Infant and Admirals Academies</a:t>
            </a:r>
            <a:r>
              <a:rPr lang="en-US" sz="2200" dirty="0">
                <a:solidFill>
                  <a:srgbClr val="002060"/>
                </a:solidFill>
                <a:effectLst/>
                <a:latin typeface="Arial" panose="020B0604020202020204" pitchFamily="34" charset="0"/>
                <a:cs typeface="Arial" panose="020B0604020202020204" pitchFamily="34" charset="0"/>
              </a:rPr>
              <a:t>, we believe all learners are entitled to access to extra-curricular activities</a:t>
            </a:r>
            <a:r>
              <a:rPr lang="en-US" sz="2200" dirty="0">
                <a:solidFill>
                  <a:srgbClr val="002060"/>
                </a:solidFill>
                <a:latin typeface="Arial" panose="020B0604020202020204" pitchFamily="34" charset="0"/>
                <a:cs typeface="Arial" panose="020B0604020202020204" pitchFamily="34" charset="0"/>
              </a:rPr>
              <a:t>. We</a:t>
            </a:r>
            <a:r>
              <a:rPr lang="en-US" sz="2200" dirty="0">
                <a:solidFill>
                  <a:srgbClr val="002060"/>
                </a:solidFill>
                <a:effectLst/>
                <a:latin typeface="Arial" panose="020B0604020202020204" pitchFamily="34" charset="0"/>
                <a:cs typeface="Arial" panose="020B0604020202020204" pitchFamily="34" charset="0"/>
              </a:rPr>
              <a:t> are committed to make reasonable adjustments to ensure participation for all. Risk assessments are carried out and procedures are put in place to enable all children to </a:t>
            </a:r>
            <a:r>
              <a:rPr lang="en-US" sz="2200" dirty="0">
                <a:solidFill>
                  <a:srgbClr val="002060"/>
                </a:solidFill>
                <a:latin typeface="Arial" panose="020B0604020202020204" pitchFamily="34" charset="0"/>
                <a:cs typeface="Arial" panose="020B0604020202020204" pitchFamily="34" charset="0"/>
              </a:rPr>
              <a:t>take part</a:t>
            </a:r>
            <a:r>
              <a:rPr lang="en-US" sz="2200" dirty="0">
                <a:solidFill>
                  <a:srgbClr val="002060"/>
                </a:solidFill>
                <a:effectLst/>
                <a:latin typeface="Arial" panose="020B0604020202020204" pitchFamily="34" charset="0"/>
                <a:cs typeface="Arial" panose="020B0604020202020204" pitchFamily="34" charset="0"/>
              </a:rPr>
              <a:t> in all academy activities. Any additional support or necessary adjustments are recorded on the risk assessment for that activity. </a:t>
            </a:r>
            <a:r>
              <a:rPr lang="en-US" sz="2200" dirty="0">
                <a:solidFill>
                  <a:srgbClr val="002060"/>
                </a:solidFill>
                <a:latin typeface="Arial" panose="020B0604020202020204" pitchFamily="34" charset="0"/>
                <a:cs typeface="Arial" panose="020B0604020202020204" pitchFamily="34" charset="0"/>
              </a:rPr>
              <a:t>The academy ensures it has sufficient staff expertise to ensure that no child with SEND is excluded from any academy provided</a:t>
            </a:r>
            <a:r>
              <a:rPr lang="en-US" sz="1900" dirty="0">
                <a:solidFill>
                  <a:srgbClr val="002060"/>
                </a:solidFill>
              </a:rPr>
              <a:t> </a:t>
            </a:r>
            <a:r>
              <a:rPr lang="en-US" sz="1900" dirty="0">
                <a:solidFill>
                  <a:srgbClr val="002060"/>
                </a:solidFill>
                <a:latin typeface="Arial" panose="020B0604020202020204" pitchFamily="34" charset="0"/>
                <a:cs typeface="Arial" panose="020B0604020202020204" pitchFamily="34" charset="0"/>
              </a:rPr>
              <a:t>activity.</a:t>
            </a:r>
          </a:p>
          <a:p>
            <a:pPr algn="ctr">
              <a:spcAft>
                <a:spcPts val="800"/>
              </a:spcAft>
              <a:buNone/>
            </a:pPr>
            <a:endParaRPr lang="en-US" sz="1700" dirty="0">
              <a:solidFill>
                <a:schemeClr val="tx2"/>
              </a:solidFill>
              <a:effectLst/>
            </a:endParaRPr>
          </a:p>
        </p:txBody>
      </p:sp>
      <p:pic>
        <p:nvPicPr>
          <p:cNvPr id="13" name="Picture 12">
            <a:extLst>
              <a:ext uri="{FF2B5EF4-FFF2-40B4-BE49-F238E27FC236}">
                <a16:creationId xmlns:a16="http://schemas.microsoft.com/office/drawing/2014/main" id="{1EC63430-106D-E447-CF7D-132DDE2BC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323849" y="2028674"/>
            <a:ext cx="2471172" cy="1990666"/>
          </a:xfrm>
          <a:prstGeom prst="rect">
            <a:avLst/>
          </a:prstGeom>
          <a:noFill/>
        </p:spPr>
      </p:pic>
      <p:pic>
        <p:nvPicPr>
          <p:cNvPr id="14" name="Picture 13">
            <a:extLst>
              <a:ext uri="{FF2B5EF4-FFF2-40B4-BE49-F238E27FC236}">
                <a16:creationId xmlns:a16="http://schemas.microsoft.com/office/drawing/2014/main" id="{D4A494AA-E173-4315-DA6F-026BAEFA3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323849" y="4321192"/>
            <a:ext cx="2471172" cy="963756"/>
          </a:xfrm>
          <a:prstGeom prst="rect">
            <a:avLst/>
          </a:prstGeom>
          <a:noFill/>
        </p:spPr>
      </p:pic>
      <p:pic>
        <p:nvPicPr>
          <p:cNvPr id="16" name="Picture 15">
            <a:extLst>
              <a:ext uri="{FF2B5EF4-FFF2-40B4-BE49-F238E27FC236}">
                <a16:creationId xmlns:a16="http://schemas.microsoft.com/office/drawing/2014/main" id="{C62A23B5-876F-5F69-0245-5E05DAD0ADF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B2AF1320-1A53-1553-E618-EDE5839DA710}"/>
              </a:ext>
            </a:extLst>
          </p:cNvPr>
          <p:cNvPicPr>
            <a:picLocks noChangeAspect="1"/>
          </p:cNvPicPr>
          <p:nvPr/>
        </p:nvPicPr>
        <p:blipFill>
          <a:blip r:embed="rId5"/>
          <a:stretch>
            <a:fillRect/>
          </a:stretch>
        </p:blipFill>
        <p:spPr>
          <a:xfrm>
            <a:off x="299369" y="262428"/>
            <a:ext cx="849207" cy="525128"/>
          </a:xfrm>
          <a:prstGeom prst="rect">
            <a:avLst/>
          </a:prstGeom>
        </p:spPr>
      </p:pic>
    </p:spTree>
    <p:extLst>
      <p:ext uri="{BB962C8B-B14F-4D97-AF65-F5344CB8AC3E}">
        <p14:creationId xmlns:p14="http://schemas.microsoft.com/office/powerpoint/2010/main" val="1958622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8A1E2-35BC-1A8E-1175-DD479261C3F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87D374B-7A99-48B6-625A-082F36E03DD0}"/>
              </a:ext>
            </a:extLst>
          </p:cNvPr>
          <p:cNvSpPr txBox="1"/>
          <p:nvPr/>
        </p:nvSpPr>
        <p:spPr>
          <a:xfrm>
            <a:off x="2118732" y="376767"/>
            <a:ext cx="6872205" cy="397738"/>
          </a:xfrm>
          <a:prstGeom prst="rect">
            <a:avLst/>
          </a:prstGeom>
          <a:noFill/>
        </p:spPr>
        <p:txBody>
          <a:bodyPr wrap="square">
            <a:spAutoFit/>
          </a:bodyPr>
          <a:lstStyle/>
          <a:p>
            <a:pPr algn="ctr">
              <a:lnSpc>
                <a:spcPct val="107000"/>
              </a:lnSpc>
              <a:spcAft>
                <a:spcPts val="800"/>
              </a:spcAft>
              <a:buNone/>
            </a:pP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How accessible </a:t>
            </a:r>
            <a:r>
              <a:rPr lang="en-GB" sz="2000" b="1" u="sng" dirty="0">
                <a:solidFill>
                  <a:srgbClr val="002060"/>
                </a:solidFill>
                <a:latin typeface="Arial" panose="020B0604020202020204" pitchFamily="34" charset="0"/>
                <a:ea typeface="Calibri" panose="020F0502020204030204" pitchFamily="34" charset="0"/>
                <a:cs typeface="Arial" panose="020B0604020202020204" pitchFamily="34" charset="0"/>
              </a:rPr>
              <a:t>are</a:t>
            </a:r>
            <a:r>
              <a:rPr lang="en-GB" sz="20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 the academies environment?</a:t>
            </a:r>
            <a:endParaRPr lang="en-GB" sz="2000"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72D8E37-0B75-D214-ED9A-52A7E0D5C15A}"/>
              </a:ext>
            </a:extLst>
          </p:cNvPr>
          <p:cNvSpPr txBox="1"/>
          <p:nvPr/>
        </p:nvSpPr>
        <p:spPr>
          <a:xfrm>
            <a:off x="445274" y="1021583"/>
            <a:ext cx="11513488" cy="1655261"/>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academies are fully compliant with DDA (Disability Discrimination Act) requirements.</a:t>
            </a: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academies have an up-to-date accessibility plan which is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reviewed</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each year and whenever there is building work. Our </a:t>
            </a: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Accessibility Plan</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describes the actions the academies have taken to increase access to the environment, the curriculum and to printed information, and is available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on</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the website (Policies and Documents)</a:t>
            </a:r>
          </a:p>
        </p:txBody>
      </p:sp>
      <p:sp>
        <p:nvSpPr>
          <p:cNvPr id="7" name="TextBox 6">
            <a:extLst>
              <a:ext uri="{FF2B5EF4-FFF2-40B4-BE49-F238E27FC236}">
                <a16:creationId xmlns:a16="http://schemas.microsoft.com/office/drawing/2014/main" id="{A360F331-557B-5C1C-D061-A86B84DC3EA6}"/>
              </a:ext>
            </a:extLst>
          </p:cNvPr>
          <p:cNvSpPr txBox="1"/>
          <p:nvPr/>
        </p:nvSpPr>
        <p:spPr>
          <a:xfrm>
            <a:off x="445275" y="2674098"/>
            <a:ext cx="11513487" cy="3729804"/>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In addition:</a:t>
            </a:r>
          </a:p>
          <a:p>
            <a:pPr marL="342900" lvl="0" indent="-342900">
              <a:lnSpc>
                <a:spcPct val="107000"/>
              </a:lnSpc>
              <a:buFont typeface="Symbol" panose="05050102010706020507" pitchFamily="18" charset="2"/>
              <a:buChar char=""/>
            </a:pP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We have Key Stage 1 and a Key Stage 2</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small specialist provision classes which have been developed to improve inclusion for vulnerable pupils.</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We have reorganised class bases to accommodate the specific needs of pupils.</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Ramps have been put in place leading to classrooms and to the academy entrance.</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We ensure, wherever possible, that the equipment used is accessible to all children regardless of their needs.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After-school provision is accessible to all children, including those with SEN.</a:t>
            </a:r>
          </a:p>
          <a:p>
            <a:pPr marL="342900" lvl="0" indent="-342900">
              <a:lnSpc>
                <a:spcPct val="107000"/>
              </a:lnSpc>
              <a:buFont typeface="Symbol" panose="05050102010706020507" pitchFamily="18" charset="2"/>
              <a:buChar char=""/>
            </a:pP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For </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pupils with English as an additional language, we access support from the Local Authority EAL Team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Extra-curricular activities are accessible for children with SEN.</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children can access Nurture Provision in our dedicated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N</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urture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G</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roup space</a:t>
            </a:r>
          </a:p>
          <a:p>
            <a:pPr marL="342900" lvl="0" indent="-342900">
              <a:lnSpc>
                <a:spcPct val="107000"/>
              </a:lnSpc>
              <a:spcAft>
                <a:spcPts val="800"/>
              </a:spcAft>
              <a:buFont typeface="Symbol" panose="05050102010706020507" pitchFamily="18" charset="2"/>
              <a:buChar char=""/>
            </a:pP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We have</a:t>
            </a:r>
            <a:r>
              <a:rPr lang="en-GB" sz="1800" dirty="0">
                <a:solidFill>
                  <a:srgbClr val="002060"/>
                </a:solidFill>
                <a:effectLst/>
                <a:latin typeface="Arial" panose="020B0604020202020204" pitchFamily="34" charset="0"/>
                <a:ea typeface="Calibri" panose="020F0502020204030204" pitchFamily="34" charset="0"/>
                <a:cs typeface="Arial" panose="020B0604020202020204" pitchFamily="34" charset="0"/>
              </a:rPr>
              <a:t> an outside learning area (Forest Schools)</a:t>
            </a:r>
            <a:endParaRPr lang="en-GB" sz="16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260DBD2-A869-63FC-8B9C-2A17E994CB68}"/>
              </a:ext>
            </a:extLst>
          </p:cNvPr>
          <p:cNvPicPr>
            <a:picLocks noChangeAspect="1"/>
          </p:cNvPicPr>
          <p:nvPr/>
        </p:nvPicPr>
        <p:blipFill>
          <a:blip r:embed="rId2"/>
          <a:stretch>
            <a:fillRect/>
          </a:stretch>
        </p:blipFill>
        <p:spPr>
          <a:xfrm>
            <a:off x="10733149" y="151545"/>
            <a:ext cx="1225613" cy="1181161"/>
          </a:xfrm>
          <a:prstGeom prst="rect">
            <a:avLst/>
          </a:prstGeom>
        </p:spPr>
      </p:pic>
      <p:pic>
        <p:nvPicPr>
          <p:cNvPr id="4" name="Picture 3">
            <a:extLst>
              <a:ext uri="{FF2B5EF4-FFF2-40B4-BE49-F238E27FC236}">
                <a16:creationId xmlns:a16="http://schemas.microsoft.com/office/drawing/2014/main" id="{7199B802-D632-914F-0163-1F2B1833A6D7}"/>
              </a:ext>
            </a:extLst>
          </p:cNvPr>
          <p:cNvPicPr>
            <a:picLocks noChangeAspect="1"/>
          </p:cNvPicPr>
          <p:nvPr/>
        </p:nvPicPr>
        <p:blipFill>
          <a:blip r:embed="rId3"/>
          <a:stretch>
            <a:fillRect/>
          </a:stretch>
        </p:blipFill>
        <p:spPr>
          <a:xfrm>
            <a:off x="299369" y="262428"/>
            <a:ext cx="849207" cy="525128"/>
          </a:xfrm>
          <a:prstGeom prst="rect">
            <a:avLst/>
          </a:prstGeom>
        </p:spPr>
      </p:pic>
    </p:spTree>
    <p:extLst>
      <p:ext uri="{BB962C8B-B14F-4D97-AF65-F5344CB8AC3E}">
        <p14:creationId xmlns:p14="http://schemas.microsoft.com/office/powerpoint/2010/main" val="20776299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369A8-73AC-F127-C531-3CC7CABA359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0076773-067D-7A01-CA2C-191560BA6655}"/>
              </a:ext>
            </a:extLst>
          </p:cNvPr>
          <p:cNvSpPr txBox="1"/>
          <p:nvPr/>
        </p:nvSpPr>
        <p:spPr>
          <a:xfrm>
            <a:off x="1387261" y="389739"/>
            <a:ext cx="8774650" cy="458780"/>
          </a:xfrm>
          <a:prstGeom prst="rect">
            <a:avLst/>
          </a:prstGeom>
          <a:noFill/>
        </p:spPr>
        <p:txBody>
          <a:bodyPr wrap="square">
            <a:spAutoFit/>
          </a:bodyPr>
          <a:lstStyle/>
          <a:p>
            <a:pPr algn="ctr">
              <a:lnSpc>
                <a:spcPct val="107000"/>
              </a:lnSpc>
              <a:spcAft>
                <a:spcPts val="800"/>
              </a:spcAft>
              <a:buNone/>
            </a:pPr>
            <a:r>
              <a:rPr lang="en-GB" sz="24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Q. What support </a:t>
            </a:r>
            <a:r>
              <a:rPr lang="en-GB" sz="2400" b="1" u="sng" dirty="0">
                <a:solidFill>
                  <a:srgbClr val="002060"/>
                </a:solidFill>
                <a:latin typeface="Arial" panose="020B0604020202020204" pitchFamily="34" charset="0"/>
                <a:ea typeface="Calibri" panose="020F0502020204030204" pitchFamily="34" charset="0"/>
                <a:cs typeface="Arial" panose="020B0604020202020204" pitchFamily="34" charset="0"/>
              </a:rPr>
              <a:t>is</a:t>
            </a:r>
            <a:r>
              <a:rPr lang="en-GB" sz="2400" b="1" u="sng" dirty="0">
                <a:solidFill>
                  <a:srgbClr val="002060"/>
                </a:solidFill>
                <a:effectLst/>
                <a:latin typeface="Arial" panose="020B0604020202020204" pitchFamily="34" charset="0"/>
                <a:ea typeface="Calibri" panose="020F0502020204030204" pitchFamily="34" charset="0"/>
                <a:cs typeface="Arial" panose="020B0604020202020204" pitchFamily="34" charset="0"/>
              </a:rPr>
              <a:t> there for children’s overall well-being?</a:t>
            </a:r>
          </a:p>
        </p:txBody>
      </p:sp>
      <p:pic>
        <p:nvPicPr>
          <p:cNvPr id="4" name="Picture 3">
            <a:extLst>
              <a:ext uri="{FF2B5EF4-FFF2-40B4-BE49-F238E27FC236}">
                <a16:creationId xmlns:a16="http://schemas.microsoft.com/office/drawing/2014/main" id="{E9C625E6-FE50-FB26-C83C-9CE76C5CFD6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80694" y="978686"/>
            <a:ext cx="2595338" cy="876376"/>
          </a:xfrm>
          <a:prstGeom prst="rect">
            <a:avLst/>
          </a:prstGeom>
          <a:noFill/>
        </p:spPr>
      </p:pic>
      <p:sp>
        <p:nvSpPr>
          <p:cNvPr id="6" name="TextBox 5">
            <a:extLst>
              <a:ext uri="{FF2B5EF4-FFF2-40B4-BE49-F238E27FC236}">
                <a16:creationId xmlns:a16="http://schemas.microsoft.com/office/drawing/2014/main" id="{3F1DC4FD-B142-EC29-462E-2BC80C0CDD21}"/>
              </a:ext>
            </a:extLst>
          </p:cNvPr>
          <p:cNvSpPr txBox="1"/>
          <p:nvPr/>
        </p:nvSpPr>
        <p:spPr>
          <a:xfrm>
            <a:off x="323353" y="1985229"/>
            <a:ext cx="11545294" cy="4349781"/>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well-being of pupils at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Raleigh Infant and Admirals Academies</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is a priority. </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FSW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Family Support Worker)</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organises pastoral care. Staff support pupils to ensure that those who require pastoral support can access support at the time it is needed. A variety of pastoral interventions are available.</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academies have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1</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trained mental health first aider.</a:t>
            </a:r>
          </a:p>
          <a:p>
            <a:pPr marL="342900" lvl="0" indent="-342900">
              <a:lnSpc>
                <a:spcPct val="107000"/>
              </a:lnSpc>
              <a:buFont typeface="Symbol" panose="05050102010706020507" pitchFamily="18" charset="2"/>
              <a:buChar char=""/>
            </a:pP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The academies have 2 trained ELSAs (Emotional Literacy Support Assistants)</a:t>
            </a:r>
          </a:p>
          <a:p>
            <a:pPr marL="342900" lvl="0" indent="-342900">
              <a:lnSpc>
                <a:spcPct val="107000"/>
              </a:lnSpc>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FSW leads a team of Pastoral Support Assistants who carry out morning check-ins and Wishes and Feelings work with vulnerable children</a:t>
            </a:r>
          </a:p>
          <a:p>
            <a:pPr marL="342900" lvl="0" indent="-342900">
              <a:lnSpc>
                <a:spcPct val="107000"/>
              </a:lnSpc>
              <a:spcAft>
                <a:spcPts val="800"/>
              </a:spcAft>
              <a:buFont typeface="Symbol" panose="05050102010706020507" pitchFamily="18" charset="2"/>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The academies have access to expert </a:t>
            </a:r>
            <a:r>
              <a:rPr lang="en-GB" dirty="0">
                <a:solidFill>
                  <a:srgbClr val="002060"/>
                </a:solidFill>
                <a:latin typeface="Arial" panose="020B0604020202020204" pitchFamily="34" charset="0"/>
                <a:ea typeface="Calibri" panose="020F0502020204030204" pitchFamily="34" charset="0"/>
                <a:cs typeface="Arial" panose="020B0604020202020204" pitchFamily="34" charset="0"/>
              </a:rPr>
              <a:t>support;</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we employ a counsellor who works with identified pupils.</a:t>
            </a:r>
          </a:p>
          <a:p>
            <a:pPr marL="285750" lvl="0" indent="-285750">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Where there is a medical need, staff work closely with health professionals to ensure these needs are met.</a:t>
            </a:r>
          </a:p>
          <a:p>
            <a:pPr marL="285750" lvl="0" indent="-285750">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For some children with a medical need, a Care Plan will be created so that there is a clear protocol that provides accurate information regarding the correct medical care for the child.</a:t>
            </a:r>
          </a:p>
          <a:p>
            <a:pPr marL="285750" lvl="0" indent="-285750">
              <a:buFont typeface="Arial" panose="020B0604020202020204" pitchFamily="34" charset="0"/>
              <a:buChar char="•"/>
            </a:pPr>
            <a:r>
              <a:rPr lang="en-GB" dirty="0">
                <a:solidFill>
                  <a:srgbClr val="002060"/>
                </a:solidFill>
                <a:latin typeface="Arial" panose="020B0604020202020204" pitchFamily="34" charset="0"/>
                <a:cs typeface="Arial" panose="020B0604020202020204" pitchFamily="34" charset="0"/>
              </a:rPr>
              <a:t>Prescribed medication can be administered if the academy is in receipt of a signed medication administration permission form from parents.</a:t>
            </a:r>
          </a:p>
        </p:txBody>
      </p:sp>
      <p:pic>
        <p:nvPicPr>
          <p:cNvPr id="8" name="Picture 7">
            <a:extLst>
              <a:ext uri="{FF2B5EF4-FFF2-40B4-BE49-F238E27FC236}">
                <a16:creationId xmlns:a16="http://schemas.microsoft.com/office/drawing/2014/main" id="{056827EA-FDD1-9253-B547-D7211F00A8D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041F0227-1E57-58A6-B97A-9B80017C2C5A}"/>
              </a:ext>
            </a:extLst>
          </p:cNvPr>
          <p:cNvPicPr>
            <a:picLocks noChangeAspect="1"/>
          </p:cNvPicPr>
          <p:nvPr/>
        </p:nvPicPr>
        <p:blipFill>
          <a:blip r:embed="rId4"/>
          <a:stretch>
            <a:fillRect/>
          </a:stretch>
        </p:blipFill>
        <p:spPr>
          <a:xfrm>
            <a:off x="299369" y="262428"/>
            <a:ext cx="849207" cy="525128"/>
          </a:xfrm>
          <a:prstGeom prst="rect">
            <a:avLst/>
          </a:prstGeom>
        </p:spPr>
      </p:pic>
    </p:spTree>
    <p:extLst>
      <p:ext uri="{BB962C8B-B14F-4D97-AF65-F5344CB8AC3E}">
        <p14:creationId xmlns:p14="http://schemas.microsoft.com/office/powerpoint/2010/main" val="2943034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50A93-34CB-159D-D80E-0AE5CC51C76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63B539-AD98-CCD5-A60D-5752FC74AB58}"/>
              </a:ext>
            </a:extLst>
          </p:cNvPr>
          <p:cNvSpPr txBox="1"/>
          <p:nvPr/>
        </p:nvSpPr>
        <p:spPr>
          <a:xfrm>
            <a:off x="689113" y="919842"/>
            <a:ext cx="10813773" cy="5385833"/>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algn="ctr">
              <a:lnSpc>
                <a:spcPct val="107000"/>
              </a:lnSpc>
              <a:spcAft>
                <a:spcPts val="800"/>
              </a:spcAft>
              <a:buNone/>
            </a:pPr>
            <a:r>
              <a:rPr lang="en-GB" sz="2000" b="1" dirty="0">
                <a:solidFill>
                  <a:srgbClr val="002060"/>
                </a:solidFill>
                <a:effectLst/>
                <a:latin typeface="Arial" panose="020B0604020202020204" pitchFamily="34" charset="0"/>
                <a:ea typeface="Calibri" panose="020F0502020204030204" pitchFamily="34" charset="0"/>
                <a:cs typeface="Arial" panose="020B0604020202020204" pitchFamily="34" charset="0"/>
              </a:rPr>
              <a:t>Complaints Procedure</a:t>
            </a:r>
            <a:endPar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If you are not happy with the provision made available to your child, you can:</a:t>
            </a:r>
          </a:p>
          <a:p>
            <a:pPr marL="285750" indent="-285750">
              <a:lnSpc>
                <a:spcPct val="107000"/>
              </a:lnSpc>
              <a:spcAft>
                <a:spcPts val="800"/>
              </a:spcAft>
              <a:buFont typeface="Arial" panose="020B0604020202020204" pitchFamily="34" charset="0"/>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Talk to your child’s class teacher</a:t>
            </a:r>
          </a:p>
          <a:p>
            <a:pPr marL="285750" indent="-285750">
              <a:lnSpc>
                <a:spcPct val="107000"/>
              </a:lnSpc>
              <a:spcAft>
                <a:spcPts val="800"/>
              </a:spcAft>
              <a:buFont typeface="Arial" panose="020B0604020202020204" pitchFamily="34" charset="0"/>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Discuss your concerns with the Special Educational Needs Co-ordinator</a:t>
            </a:r>
          </a:p>
          <a:p>
            <a:pPr marL="285750" indent="-285750">
              <a:lnSpc>
                <a:spcPct val="107000"/>
              </a:lnSpc>
              <a:spcAft>
                <a:spcPts val="800"/>
              </a:spcAft>
              <a:buFont typeface="Arial" panose="020B0604020202020204" pitchFamily="34" charset="0"/>
              <a:buChar char="•"/>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Get free confidential and impartial information, advice and support from:</a:t>
            </a:r>
          </a:p>
          <a:p>
            <a:r>
              <a:rPr lang="en-GB" b="1" dirty="0">
                <a:solidFill>
                  <a:srgbClr val="002060"/>
                </a:solidFill>
                <a:latin typeface="Arial" panose="020B0604020202020204" pitchFamily="34" charset="0"/>
                <a:cs typeface="Arial" panose="020B0604020202020204" pitchFamily="34" charset="0"/>
              </a:rPr>
              <a:t>Norfolk SENDIASS (Special Educational Needs and Disabilities Support Service)</a:t>
            </a:r>
            <a:r>
              <a:rPr lang="en-GB" dirty="0">
                <a:solidFill>
                  <a:srgbClr val="002060"/>
                </a:solidFill>
                <a:latin typeface="Arial" panose="020B0604020202020204" pitchFamily="34" charset="0"/>
                <a:cs typeface="Arial" panose="020B0604020202020204" pitchFamily="34" charset="0"/>
              </a:rPr>
              <a:t> This service provides free, confidential and impartial information, advice and support about SEND for children, young people, parents and carers.</a:t>
            </a:r>
          </a:p>
          <a:p>
            <a:r>
              <a:rPr lang="en-GB" dirty="0">
                <a:solidFill>
                  <a:srgbClr val="002060"/>
                </a:solidFill>
                <a:latin typeface="Arial" panose="020B0604020202020204" pitchFamily="34" charset="0"/>
                <a:cs typeface="Arial" panose="020B0604020202020204" pitchFamily="34" charset="0"/>
              </a:rPr>
              <a:t>T 01603 704040    </a:t>
            </a:r>
          </a:p>
          <a:p>
            <a:r>
              <a:rPr lang="en-GB" dirty="0">
                <a:solidFill>
                  <a:srgbClr val="002060"/>
                </a:solidFill>
                <a:latin typeface="Arial" panose="020B0604020202020204" pitchFamily="34" charset="0"/>
                <a:cs typeface="Arial" panose="020B0604020202020204" pitchFamily="34" charset="0"/>
              </a:rPr>
              <a:t>W: </a:t>
            </a:r>
            <a:r>
              <a:rPr lang="en-GB" u="sng"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https://www.norfolksendiass.org.uk/</a:t>
            </a:r>
            <a:endParaRPr lang="en-GB" dirty="0">
              <a:solidFill>
                <a:srgbClr val="002060"/>
              </a:solidFill>
              <a:latin typeface="Arial" panose="020B0604020202020204" pitchFamily="34" charset="0"/>
              <a:cs typeface="Arial" panose="020B0604020202020204" pitchFamily="34" charset="0"/>
            </a:endParaRPr>
          </a:p>
          <a:p>
            <a:r>
              <a:rPr lang="en-GB" b="1" dirty="0">
                <a:solidFill>
                  <a:srgbClr val="002060"/>
                </a:solidFill>
                <a:latin typeface="Arial" panose="020B0604020202020204" pitchFamily="34" charset="0"/>
                <a:cs typeface="Arial" panose="020B0604020202020204" pitchFamily="34" charset="0"/>
              </a:rPr>
              <a:t>KIDS dispute resolution service  </a:t>
            </a:r>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T: 03330 062835 </a:t>
            </a:r>
          </a:p>
          <a:p>
            <a:r>
              <a:rPr lang="en-GB" dirty="0">
                <a:solidFill>
                  <a:srgbClr val="002060"/>
                </a:solidFill>
                <a:latin typeface="Arial" panose="020B0604020202020204" pitchFamily="34" charset="0"/>
                <a:cs typeface="Arial" panose="020B0604020202020204" pitchFamily="34" charset="0"/>
              </a:rPr>
              <a:t> E: </a:t>
            </a:r>
            <a:r>
              <a:rPr lang="en-GB" u="sng"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senmediation@kids.org.uk</a:t>
            </a:r>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W: </a:t>
            </a:r>
            <a:r>
              <a:rPr lang="en-GB" u="sng" dirty="0">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www.kids.org.uk</a:t>
            </a:r>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 </a:t>
            </a:r>
          </a:p>
          <a:p>
            <a:r>
              <a:rPr lang="en-GB" b="1" dirty="0">
                <a:solidFill>
                  <a:srgbClr val="002060"/>
                </a:solidFill>
                <a:latin typeface="Arial" panose="020B0604020202020204" pitchFamily="34" charset="0"/>
                <a:cs typeface="Arial" panose="020B0604020202020204" pitchFamily="34" charset="0"/>
              </a:rPr>
              <a:t>The Eastern Multi Academy Trust’s Complaint Policy can be found on our website.</a:t>
            </a:r>
            <a:endParaRPr lang="en-GB" dirty="0">
              <a:solidFill>
                <a:srgbClr val="002060"/>
              </a:solidFill>
              <a:latin typeface="Arial" panose="020B0604020202020204" pitchFamily="34" charset="0"/>
              <a:cs typeface="Arial" panose="020B0604020202020204" pitchFamily="34" charset="0"/>
            </a:endParaRPr>
          </a:p>
          <a:p>
            <a:pPr marL="285750" indent="-285750">
              <a:lnSpc>
                <a:spcPct val="107000"/>
              </a:lnSpc>
              <a:spcAft>
                <a:spcPts val="800"/>
              </a:spcAft>
              <a:buFontTx/>
              <a:buChar char="-"/>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764C8D7-6B48-4399-2DCB-1E2789E95CA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A57A09B6-D013-C5DB-FCD4-648CCCDE0C24}"/>
              </a:ext>
            </a:extLst>
          </p:cNvPr>
          <p:cNvPicPr>
            <a:picLocks noChangeAspect="1"/>
          </p:cNvPicPr>
          <p:nvPr/>
        </p:nvPicPr>
        <p:blipFill>
          <a:blip r:embed="rId7"/>
          <a:stretch>
            <a:fillRect/>
          </a:stretch>
        </p:blipFill>
        <p:spPr>
          <a:xfrm>
            <a:off x="299369" y="262428"/>
            <a:ext cx="849207" cy="525128"/>
          </a:xfrm>
          <a:prstGeom prst="rect">
            <a:avLst/>
          </a:prstGeom>
        </p:spPr>
      </p:pic>
    </p:spTree>
    <p:extLst>
      <p:ext uri="{BB962C8B-B14F-4D97-AF65-F5344CB8AC3E}">
        <p14:creationId xmlns:p14="http://schemas.microsoft.com/office/powerpoint/2010/main" val="2527494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9E3B8-698E-5B82-D4CD-0BBC287432B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27D01D3-E8BF-EF2E-4CB7-F8C2F05D3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3630" y="2570834"/>
            <a:ext cx="2102620" cy="3064110"/>
          </a:xfrm>
          <a:prstGeom prst="rect">
            <a:avLst/>
          </a:prstGeom>
          <a:noFill/>
        </p:spPr>
      </p:pic>
      <p:sp>
        <p:nvSpPr>
          <p:cNvPr id="7" name="TextBox 6">
            <a:extLst>
              <a:ext uri="{FF2B5EF4-FFF2-40B4-BE49-F238E27FC236}">
                <a16:creationId xmlns:a16="http://schemas.microsoft.com/office/drawing/2014/main" id="{DB43195E-1105-8860-0808-8F0E006A379D}"/>
              </a:ext>
            </a:extLst>
          </p:cNvPr>
          <p:cNvSpPr txBox="1"/>
          <p:nvPr/>
        </p:nvSpPr>
        <p:spPr>
          <a:xfrm>
            <a:off x="3523342" y="853724"/>
            <a:ext cx="6278579" cy="6001643"/>
          </a:xfrm>
          <a:prstGeom prst="rect">
            <a:avLst/>
          </a:prstGeom>
          <a:noFill/>
        </p:spPr>
        <p:txBody>
          <a:bodyPr wrap="square" rtlCol="0">
            <a:spAutoFit/>
          </a:bodyPr>
          <a:lstStyle/>
          <a:p>
            <a:r>
              <a:rPr lang="en-GB" sz="2400" b="1" dirty="0">
                <a:solidFill>
                  <a:srgbClr val="002060"/>
                </a:solidFill>
                <a:latin typeface="Arial" panose="020B0604020202020204" pitchFamily="34" charset="0"/>
                <a:cs typeface="Arial" panose="020B0604020202020204" pitchFamily="34" charset="0"/>
              </a:rPr>
              <a:t>Our policies are available on our Website:</a:t>
            </a:r>
          </a:p>
          <a:p>
            <a:endParaRPr lang="en-GB" sz="2400" b="1" dirty="0">
              <a:solidFill>
                <a:srgbClr val="002060"/>
              </a:solidFill>
              <a:latin typeface="Arial" panose="020B0604020202020204" pitchFamily="34" charset="0"/>
              <a:cs typeface="Arial" panose="020B0604020202020204" pitchFamily="34" charset="0"/>
            </a:endParaRPr>
          </a:p>
          <a:p>
            <a:r>
              <a:rPr lang="en-GB" sz="2400" b="1" dirty="0">
                <a:solidFill>
                  <a:srgbClr val="002060"/>
                </a:solidFill>
                <a:latin typeface="Arial" panose="020B0604020202020204" pitchFamily="34" charset="0"/>
                <a:cs typeface="Arial" panose="020B0604020202020204" pitchFamily="34" charset="0"/>
              </a:rPr>
              <a:t>SEND Policy</a:t>
            </a:r>
          </a:p>
          <a:p>
            <a:r>
              <a:rPr lang="en-GB" sz="2400" b="1" dirty="0">
                <a:solidFill>
                  <a:srgbClr val="002060"/>
                </a:solidFill>
                <a:latin typeface="Arial" panose="020B0604020202020204" pitchFamily="34" charset="0"/>
                <a:cs typeface="Arial" panose="020B0604020202020204" pitchFamily="34" charset="0"/>
              </a:rPr>
              <a:t> </a:t>
            </a:r>
          </a:p>
          <a:p>
            <a:r>
              <a:rPr lang="en-GB" sz="2400" b="1" dirty="0">
                <a:solidFill>
                  <a:srgbClr val="002060"/>
                </a:solidFill>
                <a:latin typeface="Arial" panose="020B0604020202020204" pitchFamily="34" charset="0"/>
                <a:cs typeface="Arial" panose="020B0604020202020204" pitchFamily="34" charset="0"/>
              </a:rPr>
              <a:t>Equality Information</a:t>
            </a:r>
          </a:p>
          <a:p>
            <a:r>
              <a:rPr lang="en-GB" sz="2400" b="1" dirty="0">
                <a:solidFill>
                  <a:srgbClr val="002060"/>
                </a:solidFill>
                <a:latin typeface="Arial" panose="020B0604020202020204" pitchFamily="34" charset="0"/>
                <a:cs typeface="Arial" panose="020B0604020202020204" pitchFamily="34" charset="0"/>
              </a:rPr>
              <a:t> </a:t>
            </a:r>
          </a:p>
          <a:p>
            <a:r>
              <a:rPr lang="en-GB" sz="2400" b="1" dirty="0">
                <a:solidFill>
                  <a:srgbClr val="002060"/>
                </a:solidFill>
                <a:latin typeface="Arial" panose="020B0604020202020204" pitchFamily="34" charset="0"/>
                <a:cs typeface="Arial" panose="020B0604020202020204" pitchFamily="34" charset="0"/>
              </a:rPr>
              <a:t>Complaints Procedure</a:t>
            </a:r>
          </a:p>
          <a:p>
            <a:r>
              <a:rPr lang="en-GB" sz="2400" b="1" dirty="0">
                <a:solidFill>
                  <a:srgbClr val="002060"/>
                </a:solidFill>
                <a:latin typeface="Arial" panose="020B0604020202020204" pitchFamily="34" charset="0"/>
                <a:cs typeface="Arial" panose="020B0604020202020204" pitchFamily="34" charset="0"/>
              </a:rPr>
              <a:t> </a:t>
            </a:r>
          </a:p>
          <a:p>
            <a:r>
              <a:rPr lang="en-GB" sz="2400" b="1" dirty="0">
                <a:solidFill>
                  <a:srgbClr val="002060"/>
                </a:solidFill>
                <a:latin typeface="Arial" panose="020B0604020202020204" pitchFamily="34" charset="0"/>
                <a:cs typeface="Arial" panose="020B0604020202020204" pitchFamily="34" charset="0"/>
              </a:rPr>
              <a:t>Medical Needs</a:t>
            </a:r>
          </a:p>
          <a:p>
            <a:r>
              <a:rPr lang="en-GB" sz="2400" b="1" dirty="0">
                <a:solidFill>
                  <a:srgbClr val="002060"/>
                </a:solidFill>
                <a:latin typeface="Arial" panose="020B0604020202020204" pitchFamily="34" charset="0"/>
                <a:cs typeface="Arial" panose="020B0604020202020204" pitchFamily="34" charset="0"/>
              </a:rPr>
              <a:t> </a:t>
            </a:r>
          </a:p>
          <a:p>
            <a:r>
              <a:rPr lang="en-GB" sz="2400" b="1" dirty="0">
                <a:solidFill>
                  <a:srgbClr val="002060"/>
                </a:solidFill>
                <a:latin typeface="Arial" panose="020B0604020202020204" pitchFamily="34" charset="0"/>
                <a:cs typeface="Arial" panose="020B0604020202020204" pitchFamily="34" charset="0"/>
              </a:rPr>
              <a:t>Behaviour Policy</a:t>
            </a:r>
          </a:p>
          <a:p>
            <a:r>
              <a:rPr lang="en-GB" sz="2400" b="1" dirty="0">
                <a:solidFill>
                  <a:srgbClr val="002060"/>
                </a:solidFill>
                <a:latin typeface="Arial" panose="020B0604020202020204" pitchFamily="34" charset="0"/>
                <a:cs typeface="Arial" panose="020B0604020202020204" pitchFamily="34" charset="0"/>
              </a:rPr>
              <a:t> </a:t>
            </a:r>
          </a:p>
          <a:p>
            <a:r>
              <a:rPr lang="en-GB" sz="2400" b="1" dirty="0">
                <a:solidFill>
                  <a:srgbClr val="002060"/>
                </a:solidFill>
                <a:latin typeface="Arial" panose="020B0604020202020204" pitchFamily="34" charset="0"/>
                <a:cs typeface="Arial" panose="020B0604020202020204" pitchFamily="34" charset="0"/>
              </a:rPr>
              <a:t>Safeguarding Policy</a:t>
            </a:r>
          </a:p>
          <a:p>
            <a:endParaRPr lang="en-GB" sz="2400" b="1" dirty="0">
              <a:solidFill>
                <a:srgbClr val="002060"/>
              </a:solidFill>
              <a:latin typeface="Arial" panose="020B0604020202020204" pitchFamily="34" charset="0"/>
              <a:cs typeface="Arial" panose="020B0604020202020204" pitchFamily="34" charset="0"/>
            </a:endParaRPr>
          </a:p>
          <a:p>
            <a:r>
              <a:rPr lang="en-GB" sz="2400" b="1" dirty="0">
                <a:solidFill>
                  <a:srgbClr val="002060"/>
                </a:solidFill>
                <a:latin typeface="Arial" panose="020B0604020202020204" pitchFamily="34" charset="0"/>
                <a:cs typeface="Arial" panose="020B0604020202020204" pitchFamily="34" charset="0"/>
              </a:rPr>
              <a:t>Accessibility Plan</a:t>
            </a:r>
            <a:endParaRPr lang="en-GB" sz="2400" dirty="0">
              <a:solidFill>
                <a:srgbClr val="002060"/>
              </a:solidFill>
              <a:latin typeface="Arial" panose="020B0604020202020204" pitchFamily="34" charset="0"/>
              <a:cs typeface="Arial" panose="020B0604020202020204" pitchFamily="34" charset="0"/>
            </a:endParaRPr>
          </a:p>
          <a:p>
            <a:endParaRPr lang="en-GB" sz="2400" b="1" dirty="0">
              <a:solidFill>
                <a:srgbClr val="002060"/>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23C4D509-AA7B-4270-A8CC-94E431741B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48FA2455-9456-696A-9F71-E79E6E33FCF5}"/>
              </a:ext>
            </a:extLst>
          </p:cNvPr>
          <p:cNvPicPr>
            <a:picLocks noChangeAspect="1"/>
          </p:cNvPicPr>
          <p:nvPr/>
        </p:nvPicPr>
        <p:blipFill>
          <a:blip r:embed="rId4"/>
          <a:stretch>
            <a:fillRect/>
          </a:stretch>
        </p:blipFill>
        <p:spPr>
          <a:xfrm>
            <a:off x="299369" y="262428"/>
            <a:ext cx="849207" cy="525128"/>
          </a:xfrm>
          <a:prstGeom prst="rect">
            <a:avLst/>
          </a:prstGeom>
        </p:spPr>
      </p:pic>
    </p:spTree>
    <p:extLst>
      <p:ext uri="{BB962C8B-B14F-4D97-AF65-F5344CB8AC3E}">
        <p14:creationId xmlns:p14="http://schemas.microsoft.com/office/powerpoint/2010/main" val="16153121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83262-5340-2060-EC48-6D22CAC277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88A4988-3F16-4042-11F7-FB3DBA4B5CA1}"/>
              </a:ext>
            </a:extLst>
          </p:cNvPr>
          <p:cNvSpPr txBox="1"/>
          <p:nvPr/>
        </p:nvSpPr>
        <p:spPr>
          <a:xfrm>
            <a:off x="315402" y="906051"/>
            <a:ext cx="11561196" cy="4159921"/>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algn="ctr">
              <a:lnSpc>
                <a:spcPct val="107000"/>
              </a:lnSpc>
              <a:spcAft>
                <a:spcPts val="800"/>
              </a:spcAft>
              <a:buNone/>
            </a:pPr>
            <a:r>
              <a:rPr lang="en-GB" sz="2000" b="1" dirty="0">
                <a:solidFill>
                  <a:srgbClr val="002060"/>
                </a:solidFill>
                <a:effectLst/>
                <a:latin typeface="Arial" panose="020B0604020202020204" pitchFamily="34" charset="0"/>
                <a:ea typeface="Calibri" panose="020F0502020204030204" pitchFamily="34" charset="0"/>
                <a:cs typeface="Arial" panose="020B0604020202020204" pitchFamily="34" charset="0"/>
              </a:rPr>
              <a:t>Useful Links</a:t>
            </a:r>
            <a:endParaRPr lang="en-GB" sz="20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Norfolk Local Offer for SEND – </a:t>
            </a:r>
            <a:r>
              <a:rPr lang="en-GB" u="sng" dirty="0">
                <a:solidFill>
                  <a:srgbClr val="002060"/>
                </a:solidFill>
                <a:effectLst/>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www.norfolk.gov.uk/send</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Here you will find information about provision that is available, and expected provision, across: Education, Health and Social care for children and young people who have special educational needs and disabilities (SEND).</a:t>
            </a:r>
          </a:p>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Norfolk SEND Partnership:</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GB" u="sng" dirty="0">
                <a:solidFill>
                  <a:srgbClr val="002060"/>
                </a:solidFill>
                <a:effectLst/>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www.norfolkparentpartnership.org.uk</a:t>
            </a:r>
            <a:endPar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buNone/>
            </a:pPr>
            <a:r>
              <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rPr>
              <a:t>National SEND Code of Practice:</a:t>
            </a:r>
            <a:r>
              <a:rPr lang="en-GB" dirty="0">
                <a:solidFill>
                  <a:srgbClr val="002060"/>
                </a:solidFill>
                <a:effectLst/>
                <a:latin typeface="Arial" panose="020B0604020202020204" pitchFamily="34" charset="0"/>
                <a:ea typeface="Calibri" panose="020F0502020204030204" pitchFamily="34" charset="0"/>
                <a:cs typeface="Arial" panose="020B0604020202020204" pitchFamily="34" charset="0"/>
              </a:rPr>
              <a:t> </a:t>
            </a:r>
            <a:r>
              <a:rPr lang="en-GB" u="sng" dirty="0">
                <a:solidFill>
                  <a:srgbClr val="002060"/>
                </a:solidFill>
                <a:effectLst/>
                <a:latin typeface="Arial" panose="020B06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www.gov.uk/government/publications/send-code-of-practice-0-to-25</a:t>
            </a:r>
            <a:endParaRPr lang="en-GB" u="sng"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endParaRPr lang="en-GB" u="sng" dirty="0">
              <a:solidFill>
                <a:srgbClr val="002060"/>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b="1" dirty="0">
                <a:solidFill>
                  <a:srgbClr val="002060"/>
                </a:solidFill>
                <a:latin typeface="Arial" panose="020B0604020202020204" pitchFamily="34" charset="0"/>
                <a:ea typeface="Calibri" panose="020F0502020204030204" pitchFamily="34" charset="0"/>
                <a:cs typeface="Arial" panose="020B0604020202020204" pitchFamily="34" charset="0"/>
              </a:rPr>
              <a:t>You will find more links on our website</a:t>
            </a:r>
            <a:endParaRPr lang="en-GB" b="1"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B85289B-9FC3-966B-7D4B-678DA10DAFC9}"/>
              </a:ext>
            </a:extLst>
          </p:cNvPr>
          <p:cNvPicPr>
            <a:picLocks noChangeAspect="1"/>
          </p:cNvPicPr>
          <p:nvPr/>
        </p:nvPicPr>
        <p:blipFill>
          <a:blip r:embed="rId5"/>
          <a:stretch>
            <a:fillRect/>
          </a:stretch>
        </p:blipFill>
        <p:spPr>
          <a:xfrm>
            <a:off x="4196045" y="5487816"/>
            <a:ext cx="3111660" cy="615982"/>
          </a:xfrm>
          <a:prstGeom prst="rect">
            <a:avLst/>
          </a:prstGeom>
        </p:spPr>
      </p:pic>
      <p:pic>
        <p:nvPicPr>
          <p:cNvPr id="7" name="Picture 6">
            <a:extLst>
              <a:ext uri="{FF2B5EF4-FFF2-40B4-BE49-F238E27FC236}">
                <a16:creationId xmlns:a16="http://schemas.microsoft.com/office/drawing/2014/main" id="{539FB4D7-E06A-4FFF-7644-8C7936710C0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15537" y="284785"/>
            <a:ext cx="1464832" cy="398844"/>
          </a:xfrm>
          <a:prstGeom prst="rect">
            <a:avLst/>
          </a:prstGeom>
          <a:noFill/>
          <a:ln>
            <a:noFill/>
          </a:ln>
        </p:spPr>
      </p:pic>
      <p:pic>
        <p:nvPicPr>
          <p:cNvPr id="2" name="Picture 1">
            <a:extLst>
              <a:ext uri="{FF2B5EF4-FFF2-40B4-BE49-F238E27FC236}">
                <a16:creationId xmlns:a16="http://schemas.microsoft.com/office/drawing/2014/main" id="{32AEC1E8-41DA-0F02-2DE8-E60450B0A797}"/>
              </a:ext>
            </a:extLst>
          </p:cNvPr>
          <p:cNvPicPr>
            <a:picLocks noChangeAspect="1"/>
          </p:cNvPicPr>
          <p:nvPr/>
        </p:nvPicPr>
        <p:blipFill>
          <a:blip r:embed="rId7"/>
          <a:stretch>
            <a:fillRect/>
          </a:stretch>
        </p:blipFill>
        <p:spPr>
          <a:xfrm>
            <a:off x="299369" y="262428"/>
            <a:ext cx="849207" cy="525128"/>
          </a:xfrm>
          <a:prstGeom prst="rect">
            <a:avLst/>
          </a:prstGeom>
        </p:spPr>
      </p:pic>
    </p:spTree>
    <p:extLst>
      <p:ext uri="{BB962C8B-B14F-4D97-AF65-F5344CB8AC3E}">
        <p14:creationId xmlns:p14="http://schemas.microsoft.com/office/powerpoint/2010/main" val="1744828036"/>
      </p:ext>
    </p:extLst>
  </p:cSld>
  <p:clrMapOvr>
    <a:masterClrMapping/>
  </p:clrMapOvr>
</p:sld>
</file>

<file path=ppt/theme/theme1.xml><?xml version="1.0" encoding="utf-8"?>
<a:theme xmlns:a="http://schemas.openxmlformats.org/drawingml/2006/main" name="AdornVTI">
  <a:themeElements>
    <a:clrScheme name="GC1">
      <a:dk1>
        <a:sysClr val="windowText" lastClr="000000"/>
      </a:dk1>
      <a:lt1>
        <a:sysClr val="window" lastClr="FFFFFF"/>
      </a:lt1>
      <a:dk2>
        <a:srgbClr val="2C2830"/>
      </a:dk2>
      <a:lt2>
        <a:srgbClr val="E0DCE1"/>
      </a:lt2>
      <a:accent1>
        <a:srgbClr val="908193"/>
      </a:accent1>
      <a:accent2>
        <a:srgbClr val="A08889"/>
      </a:accent2>
      <a:accent3>
        <a:srgbClr val="B48C7E"/>
      </a:accent3>
      <a:accent4>
        <a:srgbClr val="809C9B"/>
      </a:accent4>
      <a:accent5>
        <a:srgbClr val="899F91"/>
      </a:accent5>
      <a:accent6>
        <a:srgbClr val="728274"/>
      </a:accent6>
      <a:hlink>
        <a:srgbClr val="837585"/>
      </a:hlink>
      <a:folHlink>
        <a:srgbClr val="677E83"/>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4018</TotalTime>
  <Words>4230</Words>
  <Application>Microsoft Macintosh PowerPoint</Application>
  <PresentationFormat>Widescreen</PresentationFormat>
  <Paragraphs>314</Paragraphs>
  <Slides>35</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Aptos</vt:lpstr>
      <vt:lpstr>Arial</vt:lpstr>
      <vt:lpstr>Bembo</vt:lpstr>
      <vt:lpstr>Calibri</vt:lpstr>
      <vt:lpstr>Symbol</vt:lpstr>
      <vt:lpstr>AdornVTI</vt:lpstr>
      <vt:lpstr>Raleigh INFANT and Admirals Academies  SEND Information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Walmsley</dc:creator>
  <cp:lastModifiedBy>Greg Sadler</cp:lastModifiedBy>
  <cp:revision>18</cp:revision>
  <dcterms:created xsi:type="dcterms:W3CDTF">2025-09-03T08:58:31Z</dcterms:created>
  <dcterms:modified xsi:type="dcterms:W3CDTF">2026-09-11T08:08:45Z</dcterms:modified>
</cp:coreProperties>
</file>